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31"/>
  </p:notesMasterIdLst>
  <p:sldIdLst>
    <p:sldId id="256" r:id="rId7"/>
    <p:sldId id="312" r:id="rId8"/>
    <p:sldId id="1160" r:id="rId9"/>
    <p:sldId id="1083" r:id="rId10"/>
    <p:sldId id="294" r:id="rId11"/>
    <p:sldId id="295" r:id="rId12"/>
    <p:sldId id="1163" r:id="rId13"/>
    <p:sldId id="1086" r:id="rId14"/>
    <p:sldId id="1078" r:id="rId15"/>
    <p:sldId id="1087" r:id="rId16"/>
    <p:sldId id="285" r:id="rId17"/>
    <p:sldId id="1164" r:id="rId18"/>
    <p:sldId id="279" r:id="rId19"/>
    <p:sldId id="1157" r:id="rId20"/>
    <p:sldId id="1166" r:id="rId21"/>
    <p:sldId id="1156" r:id="rId22"/>
    <p:sldId id="1165" r:id="rId23"/>
    <p:sldId id="293" r:id="rId24"/>
    <p:sldId id="1162" r:id="rId25"/>
    <p:sldId id="489" r:id="rId26"/>
    <p:sldId id="1167" r:id="rId27"/>
    <p:sldId id="1159" r:id="rId28"/>
    <p:sldId id="1090"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9C5527-DA7C-1944-91BC-01E34FD86877}" v="8" dt="2023-02-27T19:59:06.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ina Baker" userId="e9dd2941-2cdf-4f0b-895b-28c1f961bd78" providerId="ADAL" clId="{12FE956A-EB57-9F4C-8DE4-54F9EBE21164}"/>
    <pc:docChg chg="modSld">
      <pc:chgData name="Megina Baker" userId="e9dd2941-2cdf-4f0b-895b-28c1f961bd78" providerId="ADAL" clId="{12FE956A-EB57-9F4C-8DE4-54F9EBE21164}" dt="2021-10-21T17:25:46.701" v="0" actId="767"/>
      <pc:docMkLst>
        <pc:docMk/>
      </pc:docMkLst>
      <pc:sldChg chg="addSp modSp">
        <pc:chgData name="Megina Baker" userId="e9dd2941-2cdf-4f0b-895b-28c1f961bd78" providerId="ADAL" clId="{12FE956A-EB57-9F4C-8DE4-54F9EBE21164}" dt="2021-10-21T17:25:46.701" v="0" actId="767"/>
        <pc:sldMkLst>
          <pc:docMk/>
          <pc:sldMk cId="3170286901" sldId="256"/>
        </pc:sldMkLst>
        <pc:spChg chg="add mod">
          <ac:chgData name="Megina Baker" userId="e9dd2941-2cdf-4f0b-895b-28c1f961bd78" providerId="ADAL" clId="{12FE956A-EB57-9F4C-8DE4-54F9EBE21164}" dt="2021-10-21T17:25:46.701" v="0" actId="767"/>
          <ac:spMkLst>
            <pc:docMk/>
            <pc:sldMk cId="3170286901" sldId="256"/>
            <ac:spMk id="4" creationId="{77609BBF-2921-4F41-A69A-CD09DA8CA116}"/>
          </ac:spMkLst>
        </pc:spChg>
      </pc:sldChg>
    </pc:docChg>
  </pc:docChgLst>
  <pc:docChgLst>
    <pc:chgData name="Baker, Megina" userId="e9dd2941-2cdf-4f0b-895b-28c1f961bd78" providerId="ADAL" clId="{AD9C5527-DA7C-1944-91BC-01E34FD86877}"/>
    <pc:docChg chg="custSel addSld modSld">
      <pc:chgData name="Baker, Megina" userId="e9dd2941-2cdf-4f0b-895b-28c1f961bd78" providerId="ADAL" clId="{AD9C5527-DA7C-1944-91BC-01E34FD86877}" dt="2023-02-27T19:59:06.972" v="30" actId="1076"/>
      <pc:docMkLst>
        <pc:docMk/>
      </pc:docMkLst>
      <pc:sldChg chg="addSp modSp mod">
        <pc:chgData name="Baker, Megina" userId="e9dd2941-2cdf-4f0b-895b-28c1f961bd78" providerId="ADAL" clId="{AD9C5527-DA7C-1944-91BC-01E34FD86877}" dt="2023-02-27T19:54:09.854" v="23" actId="14100"/>
        <pc:sldMkLst>
          <pc:docMk/>
          <pc:sldMk cId="3334393534" sldId="489"/>
        </pc:sldMkLst>
        <pc:picChg chg="add mod">
          <ac:chgData name="Baker, Megina" userId="e9dd2941-2cdf-4f0b-895b-28c1f961bd78" providerId="ADAL" clId="{AD9C5527-DA7C-1944-91BC-01E34FD86877}" dt="2023-02-27T19:53:55.819" v="21" actId="1076"/>
          <ac:picMkLst>
            <pc:docMk/>
            <pc:sldMk cId="3334393534" sldId="489"/>
            <ac:picMk id="2" creationId="{1D5F69A4-559E-C4CE-4449-51893913A7C9}"/>
          </ac:picMkLst>
        </pc:picChg>
        <pc:picChg chg="mod">
          <ac:chgData name="Baker, Megina" userId="e9dd2941-2cdf-4f0b-895b-28c1f961bd78" providerId="ADAL" clId="{AD9C5527-DA7C-1944-91BC-01E34FD86877}" dt="2023-02-27T19:54:03.536" v="22" actId="14100"/>
          <ac:picMkLst>
            <pc:docMk/>
            <pc:sldMk cId="3334393534" sldId="489"/>
            <ac:picMk id="4" creationId="{64317B40-B1DE-BEBE-34FF-1AEE39848CBD}"/>
          </ac:picMkLst>
        </pc:picChg>
        <pc:picChg chg="mod">
          <ac:chgData name="Baker, Megina" userId="e9dd2941-2cdf-4f0b-895b-28c1f961bd78" providerId="ADAL" clId="{AD9C5527-DA7C-1944-91BC-01E34FD86877}" dt="2023-02-27T19:53:47.017" v="17" actId="1076"/>
          <ac:picMkLst>
            <pc:docMk/>
            <pc:sldMk cId="3334393534" sldId="489"/>
            <ac:picMk id="12" creationId="{C0A1A65C-95E6-786A-4F7F-534DF4D770E9}"/>
          </ac:picMkLst>
        </pc:picChg>
        <pc:picChg chg="mod">
          <ac:chgData name="Baker, Megina" userId="e9dd2941-2cdf-4f0b-895b-28c1f961bd78" providerId="ADAL" clId="{AD9C5527-DA7C-1944-91BC-01E34FD86877}" dt="2023-02-27T19:53:23.833" v="11" actId="14100"/>
          <ac:picMkLst>
            <pc:docMk/>
            <pc:sldMk cId="3334393534" sldId="489"/>
            <ac:picMk id="24" creationId="{08F5A779-875B-1DF9-8A36-460F3F4C41DB}"/>
          </ac:picMkLst>
        </pc:picChg>
        <pc:picChg chg="mod">
          <ac:chgData name="Baker, Megina" userId="e9dd2941-2cdf-4f0b-895b-28c1f961bd78" providerId="ADAL" clId="{AD9C5527-DA7C-1944-91BC-01E34FD86877}" dt="2023-02-27T19:54:09.854" v="23" actId="14100"/>
          <ac:picMkLst>
            <pc:docMk/>
            <pc:sldMk cId="3334393534" sldId="489"/>
            <ac:picMk id="26" creationId="{78D627F9-F9E1-54BA-DCB9-61ECE91B543C}"/>
          </ac:picMkLst>
        </pc:picChg>
      </pc:sldChg>
      <pc:sldChg chg="addSp delSp modSp new mod">
        <pc:chgData name="Baker, Megina" userId="e9dd2941-2cdf-4f0b-895b-28c1f961bd78" providerId="ADAL" clId="{AD9C5527-DA7C-1944-91BC-01E34FD86877}" dt="2023-02-27T19:59:06.972" v="30" actId="1076"/>
        <pc:sldMkLst>
          <pc:docMk/>
          <pc:sldMk cId="2847073968" sldId="1167"/>
        </pc:sldMkLst>
        <pc:spChg chg="del">
          <ac:chgData name="Baker, Megina" userId="e9dd2941-2cdf-4f0b-895b-28c1f961bd78" providerId="ADAL" clId="{AD9C5527-DA7C-1944-91BC-01E34FD86877}" dt="2023-02-27T19:58:58.627" v="28" actId="478"/>
          <ac:spMkLst>
            <pc:docMk/>
            <pc:sldMk cId="2847073968" sldId="1167"/>
            <ac:spMk id="2" creationId="{60E186F9-24BC-5ABD-8BC4-CBCAF7F9A451}"/>
          </ac:spMkLst>
        </pc:spChg>
        <pc:spChg chg="del">
          <ac:chgData name="Baker, Megina" userId="e9dd2941-2cdf-4f0b-895b-28c1f961bd78" providerId="ADAL" clId="{AD9C5527-DA7C-1944-91BC-01E34FD86877}" dt="2023-02-27T19:52:09.118" v="1"/>
          <ac:spMkLst>
            <pc:docMk/>
            <pc:sldMk cId="2847073968" sldId="1167"/>
            <ac:spMk id="3" creationId="{24317E67-B7D6-25A2-1BB1-F24C649B2EA5}"/>
          </ac:spMkLst>
        </pc:spChg>
        <pc:picChg chg="add mod">
          <ac:chgData name="Baker, Megina" userId="e9dd2941-2cdf-4f0b-895b-28c1f961bd78" providerId="ADAL" clId="{AD9C5527-DA7C-1944-91BC-01E34FD86877}" dt="2023-02-27T19:59:05.296" v="29" actId="1076"/>
          <ac:picMkLst>
            <pc:docMk/>
            <pc:sldMk cId="2847073968" sldId="1167"/>
            <ac:picMk id="5" creationId="{0534DAD6-4567-D5DE-5F79-683934FFC08F}"/>
          </ac:picMkLst>
        </pc:picChg>
        <pc:picChg chg="add mod">
          <ac:chgData name="Baker, Megina" userId="e9dd2941-2cdf-4f0b-895b-28c1f961bd78" providerId="ADAL" clId="{AD9C5527-DA7C-1944-91BC-01E34FD86877}" dt="2023-02-27T19:59:06.972" v="30" actId="1076"/>
          <ac:picMkLst>
            <pc:docMk/>
            <pc:sldMk cId="2847073968" sldId="1167"/>
            <ac:picMk id="7" creationId="{5BE169D0-360B-64CF-8A7C-CB46F8356C5A}"/>
          </ac:picMkLst>
        </pc:picChg>
      </pc:sldChg>
    </pc:docChg>
  </pc:docChgLst>
  <pc:docChgLst>
    <pc:chgData name="Megina Baker" userId="e9dd2941-2cdf-4f0b-895b-28c1f961bd78" providerId="ADAL" clId="{7AC19955-3971-0040-B377-508309E1A058}"/>
    <pc:docChg chg="undo custSel addSld delSld modSld">
      <pc:chgData name="Megina Baker" userId="e9dd2941-2cdf-4f0b-895b-28c1f961bd78" providerId="ADAL" clId="{7AC19955-3971-0040-B377-508309E1A058}" dt="2021-10-06T18:02:30.904" v="9" actId="20577"/>
      <pc:docMkLst>
        <pc:docMk/>
      </pc:docMkLst>
      <pc:sldChg chg="modSp add del mod">
        <pc:chgData name="Megina Baker" userId="e9dd2941-2cdf-4f0b-895b-28c1f961bd78" providerId="ADAL" clId="{7AC19955-3971-0040-B377-508309E1A058}" dt="2021-10-06T18:02:30.904" v="9" actId="20577"/>
        <pc:sldMkLst>
          <pc:docMk/>
          <pc:sldMk cId="513596788" sldId="275"/>
        </pc:sldMkLst>
        <pc:spChg chg="mod">
          <ac:chgData name="Megina Baker" userId="e9dd2941-2cdf-4f0b-895b-28c1f961bd78" providerId="ADAL" clId="{7AC19955-3971-0040-B377-508309E1A058}" dt="2021-10-06T18:02:30.904" v="9" actId="20577"/>
          <ac:spMkLst>
            <pc:docMk/>
            <pc:sldMk cId="513596788" sldId="275"/>
            <ac:spMk id="26" creationId="{307FCB90-446C-634E-B99A-DA3A00C5768C}"/>
          </ac:spMkLst>
        </pc:spChg>
        <pc:grpChg chg="mod">
          <ac:chgData name="Megina Baker" userId="e9dd2941-2cdf-4f0b-895b-28c1f961bd78" providerId="ADAL" clId="{7AC19955-3971-0040-B377-508309E1A058}" dt="2021-10-06T18:02:24.151" v="6" actId="14100"/>
          <ac:grpSpMkLst>
            <pc:docMk/>
            <pc:sldMk cId="513596788" sldId="275"/>
            <ac:grpSpMk id="2" creationId="{E041BC5D-EE15-B646-956B-95FB1EC757BE}"/>
          </ac:grpSpMkLst>
        </pc:grpChg>
      </pc:sldChg>
      <pc:sldChg chg="new del">
        <pc:chgData name="Megina Baker" userId="e9dd2941-2cdf-4f0b-895b-28c1f961bd78" providerId="ADAL" clId="{7AC19955-3971-0040-B377-508309E1A058}" dt="2021-10-06T18:02:11.896" v="4" actId="2696"/>
        <pc:sldMkLst>
          <pc:docMk/>
          <pc:sldMk cId="4156694908" sldId="1163"/>
        </pc:sldMkLst>
      </pc:sldChg>
    </pc:docChg>
  </pc:docChgLst>
  <pc:docChgLst>
    <pc:chgData name="Riecken, Matthew Christ" userId="S::matthew_riecken@harvard.edu::fe0c920c-b6e4-4149-9161-059c916e68f4" providerId="AD" clId="Web-{19C85597-F34F-D4AC-46E6-C1148B62580D}"/>
    <pc:docChg chg="modSld">
      <pc:chgData name="Riecken, Matthew Christ" userId="S::matthew_riecken@harvard.edu::fe0c920c-b6e4-4149-9161-059c916e68f4" providerId="AD" clId="Web-{19C85597-F34F-D4AC-46E6-C1148B62580D}" dt="2023-01-18T20:16:34.346" v="12" actId="1076"/>
      <pc:docMkLst>
        <pc:docMk/>
      </pc:docMkLst>
      <pc:sldChg chg="addSp modSp">
        <pc:chgData name="Riecken, Matthew Christ" userId="S::matthew_riecken@harvard.edu::fe0c920c-b6e4-4149-9161-059c916e68f4" providerId="AD" clId="Web-{19C85597-F34F-D4AC-46E6-C1148B62580D}" dt="2023-01-18T20:16:34.346" v="12" actId="1076"/>
        <pc:sldMkLst>
          <pc:docMk/>
          <pc:sldMk cId="3170286901" sldId="256"/>
        </pc:sldMkLst>
        <pc:spChg chg="mod">
          <ac:chgData name="Riecken, Matthew Christ" userId="S::matthew_riecken@harvard.edu::fe0c920c-b6e4-4149-9161-059c916e68f4" providerId="AD" clId="Web-{19C85597-F34F-D4AC-46E6-C1148B62580D}" dt="2023-01-18T20:16:27.112" v="7" actId="1076"/>
          <ac:spMkLst>
            <pc:docMk/>
            <pc:sldMk cId="3170286901" sldId="256"/>
            <ac:spMk id="2" creationId="{CA3CCB75-BE9D-5842-A137-DED89E9F6BC6}"/>
          </ac:spMkLst>
        </pc:spChg>
        <pc:spChg chg="mod">
          <ac:chgData name="Riecken, Matthew Christ" userId="S::matthew_riecken@harvard.edu::fe0c920c-b6e4-4149-9161-059c916e68f4" providerId="AD" clId="Web-{19C85597-F34F-D4AC-46E6-C1148B62580D}" dt="2023-01-18T20:16:30.658" v="8" actId="1076"/>
          <ac:spMkLst>
            <pc:docMk/>
            <pc:sldMk cId="3170286901" sldId="256"/>
            <ac:spMk id="3" creationId="{40C92E65-97AD-FB42-84CC-D66D3A238AEF}"/>
          </ac:spMkLst>
        </pc:spChg>
        <pc:spChg chg="add">
          <ac:chgData name="Riecken, Matthew Christ" userId="S::matthew_riecken@harvard.edu::fe0c920c-b6e4-4149-9161-059c916e68f4" providerId="AD" clId="Web-{19C85597-F34F-D4AC-46E6-C1148B62580D}" dt="2023-01-18T20:16:09.799" v="4"/>
          <ac:spMkLst>
            <pc:docMk/>
            <pc:sldMk cId="3170286901" sldId="256"/>
            <ac:spMk id="8" creationId="{987B716B-B07B-94DA-806A-0F9566E4CE26}"/>
          </ac:spMkLst>
        </pc:spChg>
        <pc:picChg chg="mod">
          <ac:chgData name="Riecken, Matthew Christ" userId="S::matthew_riecken@harvard.edu::fe0c920c-b6e4-4149-9161-059c916e68f4" providerId="AD" clId="Web-{19C85597-F34F-D4AC-46E6-C1148B62580D}" dt="2023-01-18T20:16:34.221" v="9" actId="1076"/>
          <ac:picMkLst>
            <pc:docMk/>
            <pc:sldMk cId="3170286901" sldId="256"/>
            <ac:picMk id="5" creationId="{058FBF9E-1887-9947-9DE3-99B0CC31FC98}"/>
          </ac:picMkLst>
        </pc:picChg>
        <pc:picChg chg="mod">
          <ac:chgData name="Riecken, Matthew Christ" userId="S::matthew_riecken@harvard.edu::fe0c920c-b6e4-4149-9161-059c916e68f4" providerId="AD" clId="Web-{19C85597-F34F-D4AC-46E6-C1148B62580D}" dt="2023-01-18T20:16:34.252" v="10" actId="1076"/>
          <ac:picMkLst>
            <pc:docMk/>
            <pc:sldMk cId="3170286901" sldId="256"/>
            <ac:picMk id="6" creationId="{F438D6A0-1253-3E48-8F8A-AE17803E0052}"/>
          </ac:picMkLst>
        </pc:picChg>
        <pc:picChg chg="mod">
          <ac:chgData name="Riecken, Matthew Christ" userId="S::matthew_riecken@harvard.edu::fe0c920c-b6e4-4149-9161-059c916e68f4" providerId="AD" clId="Web-{19C85597-F34F-D4AC-46E6-C1148B62580D}" dt="2023-01-18T20:16:34.284" v="11" actId="1076"/>
          <ac:picMkLst>
            <pc:docMk/>
            <pc:sldMk cId="3170286901" sldId="256"/>
            <ac:picMk id="7" creationId="{59A5D4DD-5D20-3542-8A14-8C4554C5E38C}"/>
          </ac:picMkLst>
        </pc:picChg>
        <pc:picChg chg="mod">
          <ac:chgData name="Riecken, Matthew Christ" userId="S::matthew_riecken@harvard.edu::fe0c920c-b6e4-4149-9161-059c916e68f4" providerId="AD" clId="Web-{19C85597-F34F-D4AC-46E6-C1148B62580D}" dt="2023-01-18T20:16:34.346" v="12" actId="1076"/>
          <ac:picMkLst>
            <pc:docMk/>
            <pc:sldMk cId="3170286901" sldId="256"/>
            <ac:picMk id="9" creationId="{64DBE828-0CEC-FD44-A468-3CA1A8C53107}"/>
          </ac:picMkLst>
        </pc:picChg>
      </pc:sldChg>
    </pc:docChg>
  </pc:docChgLst>
  <pc:docChgLst>
    <pc:chgData name="Megina Baker" userId="e9dd2941-2cdf-4f0b-895b-28c1f961bd78" providerId="ADAL" clId="{DC691860-AEDE-B948-8661-293B263BF4AA}"/>
    <pc:docChg chg="custSel addSld delSld modSld sldOrd">
      <pc:chgData name="Megina Baker" userId="e9dd2941-2cdf-4f0b-895b-28c1f961bd78" providerId="ADAL" clId="{DC691860-AEDE-B948-8661-293B263BF4AA}" dt="2022-12-15T16:18:24.051" v="112" actId="2696"/>
      <pc:docMkLst>
        <pc:docMk/>
      </pc:docMkLst>
      <pc:sldChg chg="add del modNotesTx">
        <pc:chgData name="Megina Baker" userId="e9dd2941-2cdf-4f0b-895b-28c1f961bd78" providerId="ADAL" clId="{DC691860-AEDE-B948-8661-293B263BF4AA}" dt="2022-12-15T16:18:24.027" v="106" actId="2696"/>
        <pc:sldMkLst>
          <pc:docMk/>
          <pc:sldMk cId="3609430675" sldId="1081"/>
        </pc:sldMkLst>
      </pc:sldChg>
      <pc:sldChg chg="del modNotesTx">
        <pc:chgData name="Megina Baker" userId="e9dd2941-2cdf-4f0b-895b-28c1f961bd78" providerId="ADAL" clId="{DC691860-AEDE-B948-8661-293B263BF4AA}" dt="2022-12-15T16:18:09.264" v="105" actId="2696"/>
        <pc:sldMkLst>
          <pc:docMk/>
          <pc:sldMk cId="3571093347" sldId="1085"/>
        </pc:sldMkLst>
      </pc:sldChg>
      <pc:sldChg chg="add del">
        <pc:chgData name="Megina Baker" userId="e9dd2941-2cdf-4f0b-895b-28c1f961bd78" providerId="ADAL" clId="{DC691860-AEDE-B948-8661-293B263BF4AA}" dt="2022-12-15T16:18:24.051" v="112" actId="2696"/>
        <pc:sldMkLst>
          <pc:docMk/>
          <pc:sldMk cId="890422764" sldId="1155"/>
        </pc:sldMkLst>
      </pc:sldChg>
      <pc:sldChg chg="add ord modNotesTx">
        <pc:chgData name="Megina Baker" userId="e9dd2941-2cdf-4f0b-895b-28c1f961bd78" providerId="ADAL" clId="{DC691860-AEDE-B948-8661-293B263BF4AA}" dt="2022-12-15T16:18:07.495" v="104" actId="20578"/>
        <pc:sldMkLst>
          <pc:docMk/>
          <pc:sldMk cId="2692990011" sldId="1157"/>
        </pc:sldMkLst>
      </pc:sldChg>
      <pc:sldChg chg="add del modNotesTx">
        <pc:chgData name="Megina Baker" userId="e9dd2941-2cdf-4f0b-895b-28c1f961bd78" providerId="ADAL" clId="{DC691860-AEDE-B948-8661-293B263BF4AA}" dt="2022-12-15T16:18:24.034" v="108" actId="2696"/>
        <pc:sldMkLst>
          <pc:docMk/>
          <pc:sldMk cId="3546785417" sldId="1167"/>
        </pc:sldMkLst>
      </pc:sldChg>
      <pc:sldChg chg="delSp add del setBg delDesignElem">
        <pc:chgData name="Megina Baker" userId="e9dd2941-2cdf-4f0b-895b-28c1f961bd78" providerId="ADAL" clId="{DC691860-AEDE-B948-8661-293B263BF4AA}" dt="2022-12-15T16:18:24.049" v="111" actId="2696"/>
        <pc:sldMkLst>
          <pc:docMk/>
          <pc:sldMk cId="2044669139" sldId="1168"/>
        </pc:sldMkLst>
        <pc:cxnChg chg="del">
          <ac:chgData name="Megina Baker" userId="e9dd2941-2cdf-4f0b-895b-28c1f961bd78" providerId="ADAL" clId="{DC691860-AEDE-B948-8661-293B263BF4AA}" dt="2022-12-15T16:09:18.794" v="2"/>
          <ac:cxnSpMkLst>
            <pc:docMk/>
            <pc:sldMk cId="2044669139" sldId="1168"/>
            <ac:cxnSpMk id="20" creationId="{DCD67800-37AC-4E14-89B0-F79DCB3FB86D}"/>
          </ac:cxnSpMkLst>
        </pc:cxnChg>
        <pc:cxnChg chg="del">
          <ac:chgData name="Megina Baker" userId="e9dd2941-2cdf-4f0b-895b-28c1f961bd78" providerId="ADAL" clId="{DC691860-AEDE-B948-8661-293B263BF4AA}" dt="2022-12-15T16:09:18.794" v="2"/>
          <ac:cxnSpMkLst>
            <pc:docMk/>
            <pc:sldMk cId="2044669139" sldId="1168"/>
            <ac:cxnSpMk id="21" creationId="{20F1788F-A5AE-4188-8274-F7F2E3833ECD}"/>
          </ac:cxnSpMkLst>
        </pc:cxnChg>
      </pc:sldChg>
      <pc:sldChg chg="delSp add del setBg delDesignElem">
        <pc:chgData name="Megina Baker" userId="e9dd2941-2cdf-4f0b-895b-28c1f961bd78" providerId="ADAL" clId="{DC691860-AEDE-B948-8661-293B263BF4AA}" dt="2022-12-15T16:18:24.039" v="110" actId="2696"/>
        <pc:sldMkLst>
          <pc:docMk/>
          <pc:sldMk cId="1604034051" sldId="1169"/>
        </pc:sldMkLst>
        <pc:spChg chg="del">
          <ac:chgData name="Megina Baker" userId="e9dd2941-2cdf-4f0b-895b-28c1f961bd78" providerId="ADAL" clId="{DC691860-AEDE-B948-8661-293B263BF4AA}" dt="2022-12-15T16:09:18.794" v="2"/>
          <ac:spMkLst>
            <pc:docMk/>
            <pc:sldMk cId="1604034051" sldId="1169"/>
            <ac:spMk id="14" creationId="{20586029-32A0-47E5-9AEC-AE3ABA6B94D0}"/>
          </ac:spMkLst>
        </pc:spChg>
        <pc:spChg chg="del">
          <ac:chgData name="Megina Baker" userId="e9dd2941-2cdf-4f0b-895b-28c1f961bd78" providerId="ADAL" clId="{DC691860-AEDE-B948-8661-293B263BF4AA}" dt="2022-12-15T16:09:18.794" v="2"/>
          <ac:spMkLst>
            <pc:docMk/>
            <pc:sldMk cId="1604034051" sldId="1169"/>
            <ac:spMk id="15" creationId="{A9F529C3-C941-49FD-8C67-82F134F64BDB}"/>
          </ac:spMkLst>
        </pc:spChg>
        <pc:cxnChg chg="del">
          <ac:chgData name="Megina Baker" userId="e9dd2941-2cdf-4f0b-895b-28c1f961bd78" providerId="ADAL" clId="{DC691860-AEDE-B948-8661-293B263BF4AA}" dt="2022-12-15T16:09:18.794" v="2"/>
          <ac:cxnSpMkLst>
            <pc:docMk/>
            <pc:sldMk cId="1604034051" sldId="1169"/>
            <ac:cxnSpMk id="16" creationId="{8C730EAB-A532-4295-A302-FB4B90DB9F5E}"/>
          </ac:cxnSpMkLst>
        </pc:cxnChg>
      </pc:sldChg>
      <pc:sldChg chg="add del">
        <pc:chgData name="Megina Baker" userId="e9dd2941-2cdf-4f0b-895b-28c1f961bd78" providerId="ADAL" clId="{DC691860-AEDE-B948-8661-293B263BF4AA}" dt="2022-12-15T16:18:24.029" v="107" actId="2696"/>
        <pc:sldMkLst>
          <pc:docMk/>
          <pc:sldMk cId="1851959237" sldId="1170"/>
        </pc:sldMkLst>
      </pc:sldChg>
      <pc:sldChg chg="addSp modSp add del mod modNotesTx">
        <pc:chgData name="Megina Baker" userId="e9dd2941-2cdf-4f0b-895b-28c1f961bd78" providerId="ADAL" clId="{DC691860-AEDE-B948-8661-293B263BF4AA}" dt="2022-12-15T16:18:24.037" v="109" actId="2696"/>
        <pc:sldMkLst>
          <pc:docMk/>
          <pc:sldMk cId="2510091993" sldId="1171"/>
        </pc:sldMkLst>
        <pc:spChg chg="add mod">
          <ac:chgData name="Megina Baker" userId="e9dd2941-2cdf-4f0b-895b-28c1f961bd78" providerId="ADAL" clId="{DC691860-AEDE-B948-8661-293B263BF4AA}" dt="2022-12-15T16:11:39.648" v="99" actId="1076"/>
          <ac:spMkLst>
            <pc:docMk/>
            <pc:sldMk cId="2510091993" sldId="1171"/>
            <ac:spMk id="3" creationId="{2DAEBD87-D75C-F7E3-1623-7B7A0061F54B}"/>
          </ac:spMkLst>
        </pc:spChg>
        <pc:picChg chg="mod">
          <ac:chgData name="Megina Baker" userId="e9dd2941-2cdf-4f0b-895b-28c1f961bd78" providerId="ADAL" clId="{DC691860-AEDE-B948-8661-293B263BF4AA}" dt="2022-12-15T16:11:23.020" v="94" actId="1076"/>
          <ac:picMkLst>
            <pc:docMk/>
            <pc:sldMk cId="2510091993" sldId="1171"/>
            <ac:picMk id="9" creationId="{058CEBE3-46EC-27A7-B6E8-4C081D4F48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E8650-1BA1-FD4A-9B02-56257B5A2120}" type="datetimeFigureOut">
              <a:rPr lang="en-US" smtClean="0"/>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CEA8F-24E1-0843-8764-A1AFACE3F21A}" type="slidenum">
              <a:rPr lang="en-US" smtClean="0"/>
              <a:t>‹#›</a:t>
            </a:fld>
            <a:endParaRPr lang="en-US"/>
          </a:p>
        </p:txBody>
      </p:sp>
    </p:spTree>
    <p:extLst>
      <p:ext uri="{BB962C8B-B14F-4D97-AF65-F5344CB8AC3E}">
        <p14:creationId xmlns:p14="http://schemas.microsoft.com/office/powerpoint/2010/main" val="144823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3CEA8F-24E1-0843-8764-A1AFACE3F21A}" type="slidenum">
              <a:rPr lang="en-US" smtClean="0"/>
              <a:t>1</a:t>
            </a:fld>
            <a:endParaRPr lang="en-US"/>
          </a:p>
        </p:txBody>
      </p:sp>
    </p:spTree>
    <p:extLst>
      <p:ext uri="{BB962C8B-B14F-4D97-AF65-F5344CB8AC3E}">
        <p14:creationId xmlns:p14="http://schemas.microsoft.com/office/powerpoint/2010/main" val="108136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through play can be understood both subjectively (what the learners experience) and objectively (what can be observed).  So there are indicators for both of these experiences  - let’s take a look:</a:t>
            </a:r>
          </a:p>
        </p:txBody>
      </p:sp>
      <p:sp>
        <p:nvSpPr>
          <p:cNvPr id="4" name="Slide Number Placeholder 3"/>
          <p:cNvSpPr>
            <a:spLocks noGrp="1"/>
          </p:cNvSpPr>
          <p:nvPr>
            <p:ph type="sldNum" sz="quarter" idx="5"/>
          </p:nvPr>
        </p:nvSpPr>
        <p:spPr/>
        <p:txBody>
          <a:bodyPr/>
          <a:lstStyle/>
          <a:p>
            <a:fld id="{0E3CEA8F-24E1-0843-8764-A1AFACE3F21A}" type="slidenum">
              <a:rPr lang="en-US" smtClean="0"/>
              <a:t>10</a:t>
            </a:fld>
            <a:endParaRPr lang="en-US"/>
          </a:p>
        </p:txBody>
      </p:sp>
    </p:spTree>
    <p:extLst>
      <p:ext uri="{BB962C8B-B14F-4D97-AF65-F5344CB8AC3E}">
        <p14:creationId xmlns:p14="http://schemas.microsoft.com/office/powerpoint/2010/main" val="97903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“feels like” indicators are about what learners experience (the subjective)</a:t>
            </a:r>
          </a:p>
          <a:p>
            <a:r>
              <a:rPr lang="en-US"/>
              <a:t>The “looks like” describe what can be observed by someone watching a playful learning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A4B4C-76FF-9748-B47B-D0A989D1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84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research at several schools in South Africa, </a:t>
            </a:r>
            <a:r>
              <a:rPr lang="en-US" err="1"/>
              <a:t>PoP</a:t>
            </a:r>
            <a:r>
              <a:rPr lang="en-US"/>
              <a:t> found that playful learning involved a sense of ownership, was characterized by feelings of enjoyment, and where learners felt a sense of curiosity. Also in South Africa you'll note the yellow surround of ubuntu – a concept that is present in feelings of ownership, curiosity and enjoyment that includes a sense of generosity, harmony, and interconnectedness. </a:t>
            </a:r>
          </a:p>
          <a:p>
            <a:endParaRPr lang="en-US"/>
          </a:p>
        </p:txBody>
      </p:sp>
      <p:sp>
        <p:nvSpPr>
          <p:cNvPr id="4" name="Slide Number Placeholder 3"/>
          <p:cNvSpPr>
            <a:spLocks noGrp="1"/>
          </p:cNvSpPr>
          <p:nvPr>
            <p:ph type="sldNum" sz="quarter" idx="5"/>
          </p:nvPr>
        </p:nvSpPr>
        <p:spPr/>
        <p:txBody>
          <a:bodyPr/>
          <a:lstStyle/>
          <a:p>
            <a:fld id="{0E3CEA8F-24E1-0843-8764-A1AFACE3F21A}" type="slidenum">
              <a:rPr lang="en-US" smtClean="0"/>
              <a:t>12</a:t>
            </a:fld>
            <a:endParaRPr lang="en-US"/>
          </a:p>
        </p:txBody>
      </p:sp>
    </p:spTree>
    <p:extLst>
      <p:ext uri="{BB962C8B-B14F-4D97-AF65-F5344CB8AC3E}">
        <p14:creationId xmlns:p14="http://schemas.microsoft.com/office/powerpoint/2010/main" val="94286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the more detailed indicators from the SA schools.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A4B4C-76FF-9748-B47B-D0A989D1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79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try using those indicators to observe and unpack an experience of learning through play.  This example is from the </a:t>
            </a:r>
            <a:r>
              <a:rPr lang="en-US" err="1"/>
              <a:t>Esikhisini</a:t>
            </a:r>
            <a:r>
              <a:rPr lang="en-US"/>
              <a:t> </a:t>
            </a:r>
            <a:r>
              <a:rPr lang="en-US" err="1"/>
              <a:t>orimary</a:t>
            </a:r>
            <a:r>
              <a:rPr lang="en-US"/>
              <a:t> school in Johannesburg, South Africa. The teacher, </a:t>
            </a:r>
            <a:r>
              <a:rPr lang="en-US" err="1"/>
              <a:t>Kabezwane</a:t>
            </a:r>
            <a:r>
              <a:rPr lang="en-US"/>
              <a:t> </a:t>
            </a:r>
            <a:r>
              <a:rPr lang="en-US" err="1"/>
              <a:t>Chezi</a:t>
            </a:r>
            <a:r>
              <a:rPr lang="en-US"/>
              <a:t>, is working with her Grade 2 learners on phonics – learning to spell a common word in English.  Many of the children in the class are dual language learners and speak isiZulu, as well as a range of other languages, at home.  Note that I’m not sharing this as an exemplar of playful learning, but rather as an interesting example that gives us a chance to test-drive the Indicators.  Let’s watch, and then we will use the indicators as a way to discuss what we observe.</a:t>
            </a:r>
          </a:p>
          <a:p>
            <a:endParaRPr lang="en-US"/>
          </a:p>
          <a:p>
            <a:r>
              <a:rPr lang="en-US"/>
              <a:t>Here is a link our working paper about the South African indicators, in case you want to read more about this example and this school:</a:t>
            </a:r>
          </a:p>
          <a:p>
            <a:endParaRPr lang="en-US"/>
          </a:p>
          <a:p>
            <a:r>
              <a:rPr lang="en-US"/>
              <a:t>http://</a:t>
            </a:r>
            <a:r>
              <a:rPr lang="en-US" err="1"/>
              <a:t>www.pz.harvard.edu</a:t>
            </a:r>
            <a:r>
              <a:rPr lang="en-US"/>
              <a:t>/sites/default/files/Pedagogy%20of%20Play%20South%20Africa_Working%20Paper%20Final_Mar%207.pdf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E3CEA8F-24E1-0843-8764-A1AFACE3F21A}" type="slidenum">
              <a:rPr lang="en-US" smtClean="0"/>
              <a:t>14</a:t>
            </a:fld>
            <a:endParaRPr lang="en-US"/>
          </a:p>
        </p:txBody>
      </p:sp>
    </p:spTree>
    <p:extLst>
      <p:ext uri="{BB962C8B-B14F-4D97-AF65-F5344CB8AC3E}">
        <p14:creationId xmlns:p14="http://schemas.microsoft.com/office/powerpoint/2010/main" val="2475861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expanded the “looks like” section here because we are observers – we can’t say what the experience “felt like” to the learners. </a:t>
            </a:r>
          </a:p>
          <a:p>
            <a:endParaRPr lang="en-US"/>
          </a:p>
          <a:p>
            <a:r>
              <a:rPr lang="en-US"/>
              <a:t>What did you see? Any of these indicators?</a:t>
            </a:r>
          </a:p>
          <a:p>
            <a:r>
              <a:rPr lang="en-US">
                <a:cs typeface="Calibri"/>
              </a:rPr>
              <a:t>(hand out on paper, or use a digital platform to have students engage with this)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A4B4C-76FF-9748-B47B-D0A989D191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291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expanded the “looks like” section here because we are observers – we can’t say what the experience “felt like” to the learners. </a:t>
            </a:r>
          </a:p>
          <a:p>
            <a:endParaRPr lang="en-US"/>
          </a:p>
          <a:p>
            <a:r>
              <a:rPr lang="en-US"/>
              <a:t>What did you see? Any of these indicators?</a:t>
            </a:r>
          </a:p>
          <a:p>
            <a:r>
              <a:rPr lang="en-US">
                <a:cs typeface="Calibri"/>
              </a:rPr>
              <a:t>(hand out on paper, or use a digital platform to have students engage with this)</a:t>
            </a:r>
          </a:p>
        </p:txBody>
      </p:sp>
      <p:sp>
        <p:nvSpPr>
          <p:cNvPr id="4" name="Slide Number Placeholder 3"/>
          <p:cNvSpPr>
            <a:spLocks noGrp="1"/>
          </p:cNvSpPr>
          <p:nvPr>
            <p:ph type="sldNum" sz="quarter" idx="5"/>
          </p:nvPr>
        </p:nvSpPr>
        <p:spPr/>
        <p:txBody>
          <a:bodyPr/>
          <a:lstStyle/>
          <a:p>
            <a:fld id="{169A4B4C-76FF-9748-B47B-D0A989D19136}" type="slidenum">
              <a:rPr lang="en-US" smtClean="0"/>
              <a:t>16</a:t>
            </a:fld>
            <a:endParaRPr lang="en-US"/>
          </a:p>
        </p:txBody>
      </p:sp>
    </p:spTree>
    <p:extLst>
      <p:ext uri="{BB962C8B-B14F-4D97-AF65-F5344CB8AC3E}">
        <p14:creationId xmlns:p14="http://schemas.microsoft.com/office/powerpoint/2010/main" val="2316799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indicators from the U.S. schools</a:t>
            </a:r>
          </a:p>
        </p:txBody>
      </p:sp>
      <p:sp>
        <p:nvSpPr>
          <p:cNvPr id="4" name="Slide Number Placeholder 3"/>
          <p:cNvSpPr>
            <a:spLocks noGrp="1"/>
          </p:cNvSpPr>
          <p:nvPr>
            <p:ph type="sldNum" sz="quarter" idx="5"/>
          </p:nvPr>
        </p:nvSpPr>
        <p:spPr/>
        <p:txBody>
          <a:bodyPr/>
          <a:lstStyle/>
          <a:p>
            <a:fld id="{0E3CEA8F-24E1-0843-8764-A1AFACE3F21A}" type="slidenum">
              <a:rPr lang="en-US" smtClean="0"/>
              <a:t>17</a:t>
            </a:fld>
            <a:endParaRPr lang="en-US"/>
          </a:p>
        </p:txBody>
      </p:sp>
    </p:spTree>
    <p:extLst>
      <p:ext uri="{BB962C8B-B14F-4D97-AF65-F5344CB8AC3E}">
        <p14:creationId xmlns:p14="http://schemas.microsoft.com/office/powerpoint/2010/main" val="70217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9A4B4C-76FF-9748-B47B-D0A989D19136}" type="slidenum">
              <a:rPr lang="en-US" smtClean="0"/>
              <a:t>18</a:t>
            </a:fld>
            <a:endParaRPr lang="en-US"/>
          </a:p>
        </p:txBody>
      </p:sp>
    </p:spTree>
    <p:extLst>
      <p:ext uri="{BB962C8B-B14F-4D97-AF65-F5344CB8AC3E}">
        <p14:creationId xmlns:p14="http://schemas.microsoft.com/office/powerpoint/2010/main" val="3899857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Notice that while there are some similarities across the model, each model of playful learning is specific to the site in which the learning and teaching is happening; and each model is what we mean by having a common language of playful learning. So when educators talk about fostering a school </a:t>
            </a:r>
            <a:r>
              <a:rPr lang="en-US" kern="1200">
                <a:effectLst/>
              </a:rPr>
              <a:t>where playful learning thrives, </a:t>
            </a:r>
            <a:r>
              <a:rPr lang="en-US"/>
              <a:t>having these models allows everyone to be on the same page when talking about play. At ISB they want to foster a school full of choice, wonder, and delight; in SA they want to create an environment where children and teachers feel ownership, curiosity, and enjoyment.  </a:t>
            </a:r>
            <a:r>
              <a:rPr lang="en-US" sz="1200" b="0" i="0" u="none" strike="noStrike" kern="1200">
                <a:solidFill>
                  <a:schemeClr val="tx1"/>
                </a:solidFill>
                <a:effectLst/>
                <a:latin typeface="+mn-lt"/>
                <a:ea typeface="+mn-ea"/>
                <a:cs typeface="+mn-cs"/>
              </a:rPr>
              <a:t>We have worked hard to use the language that teachers and students use so that the concepts and ideas are accessible to their cultural context.  This is why it’s important, even if there are some similarities across the models, to have specific indicators for each context.</a:t>
            </a:r>
            <a:endParaRPr lang="en-US">
              <a:cs typeface="Calibri"/>
            </a:endParaRPr>
          </a:p>
          <a:p>
            <a:r>
              <a:rPr lang="en-US"/>
              <a:t> </a:t>
            </a:r>
            <a:endParaRPr lang="en-US">
              <a:cs typeface="Calibri"/>
            </a:endParaRPr>
          </a:p>
          <a:p>
            <a:r>
              <a:rPr lang="en-US"/>
              <a:t>Having a shared understanding of what playful learning means in a particular context can help educators speak the same language about playful learning, which makes it more likely that they will be on the same page in working towards promoting learning through play experiences in their schools.</a:t>
            </a:r>
          </a:p>
          <a:p>
            <a:endParaRPr lang="en-US"/>
          </a:p>
          <a:p>
            <a:pPr>
              <a:defRPr/>
            </a:pPr>
            <a:endParaRPr lang="en-GQ"/>
          </a:p>
        </p:txBody>
      </p:sp>
      <p:sp>
        <p:nvSpPr>
          <p:cNvPr id="4" name="Slide Number Placeholder 3"/>
          <p:cNvSpPr>
            <a:spLocks noGrp="1"/>
          </p:cNvSpPr>
          <p:nvPr>
            <p:ph type="sldNum" sz="quarter" idx="5"/>
          </p:nvPr>
        </p:nvSpPr>
        <p:spPr/>
        <p:txBody>
          <a:bodyPr/>
          <a:lstStyle/>
          <a:p>
            <a:fld id="{CBB5AFF9-252A-F442-9481-D7AA30352B36}" type="slidenum">
              <a:rPr lang="en-GQ" smtClean="0"/>
              <a:t>20</a:t>
            </a:fld>
            <a:endParaRPr lang="en-GQ"/>
          </a:p>
        </p:txBody>
      </p:sp>
    </p:spTree>
    <p:extLst>
      <p:ext uri="{BB962C8B-B14F-4D97-AF65-F5344CB8AC3E}">
        <p14:creationId xmlns:p14="http://schemas.microsoft.com/office/powerpoint/2010/main" val="33534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Play is a cultural construct. Who children play with, how they play, where and when they play, and when it is thought they should stop playing (if ever) are determined by cultural contexts.</a:t>
            </a: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492C6-EBAE-422E-BE1B-73C1EB87F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54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cross-cultural model that looks across all four of those contexts. </a:t>
            </a:r>
          </a:p>
          <a:p>
            <a:r>
              <a:rPr lang="en-US"/>
              <a:t>On the </a:t>
            </a:r>
            <a:r>
              <a:rPr lang="en-US" err="1"/>
              <a:t>PoP</a:t>
            </a:r>
            <a:r>
              <a:rPr lang="en-US"/>
              <a:t> website, you can also find a guide to creating indicators specific to your own school or context</a:t>
            </a:r>
          </a:p>
        </p:txBody>
      </p:sp>
      <p:sp>
        <p:nvSpPr>
          <p:cNvPr id="4" name="Slide Number Placeholder 3"/>
          <p:cNvSpPr>
            <a:spLocks noGrp="1"/>
          </p:cNvSpPr>
          <p:nvPr>
            <p:ph type="sldNum" sz="quarter" idx="5"/>
          </p:nvPr>
        </p:nvSpPr>
        <p:spPr/>
        <p:txBody>
          <a:bodyPr/>
          <a:lstStyle/>
          <a:p>
            <a:fld id="{0E3CEA8F-24E1-0843-8764-A1AFACE3F21A}" type="slidenum">
              <a:rPr lang="en-US" smtClean="0"/>
              <a:t>22</a:t>
            </a:fld>
            <a:endParaRPr lang="en-US"/>
          </a:p>
        </p:txBody>
      </p:sp>
    </p:spTree>
    <p:extLst>
      <p:ext uri="{BB962C8B-B14F-4D97-AF65-F5344CB8AC3E}">
        <p14:creationId xmlns:p14="http://schemas.microsoft.com/office/powerpoint/2010/main" val="353124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a:solidFill>
                  <a:schemeClr val="tx1"/>
                </a:solidFill>
                <a:effectLst/>
                <a:latin typeface="+mn-lt"/>
                <a:ea typeface="+mn-ea"/>
                <a:cs typeface="+mn-cs"/>
              </a:rPr>
              <a:t>Since 2015, researchers from the </a:t>
            </a:r>
            <a:r>
              <a:rPr lang="en-US"/>
              <a:t>Pedagogy of Play project have been focused on understanding and promoting playful learning in school contexts. </a:t>
            </a:r>
          </a:p>
          <a:p>
            <a:r>
              <a:rPr lang="en-US" altLang="zh-CN"/>
              <a:t>Understanding what learning through play in schools looks and feels like is important to educators, both for planning playful learning experiences, as well as for assessing when and how learning through play has taken place. </a:t>
            </a:r>
          </a:p>
          <a:p>
            <a:endParaRPr lang="en-US" altLang="zh-CN"/>
          </a:p>
          <a:p>
            <a:r>
              <a:rPr lang="en-US" altLang="zh-CN"/>
              <a:t>Because learning through play is a cultural construct, the </a:t>
            </a:r>
            <a:r>
              <a:rPr lang="en-US" altLang="zh-CN" err="1"/>
              <a:t>PoP</a:t>
            </a:r>
            <a:r>
              <a:rPr lang="en-US" altLang="zh-CN"/>
              <a:t> team engaged in </a:t>
            </a:r>
            <a:r>
              <a:rPr lang="en-US"/>
              <a:t>collaborative research with educators in several different geographies to create culturally-specific definitions of what learning through play in schools looks like and feels like.</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73B5C-1AE2-43F6-873A-04AD77210D5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3622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Pedagogy of Play research project began in Billund, Denmark, in collaboration with the International School of Billund</a:t>
            </a:r>
          </a:p>
        </p:txBody>
      </p:sp>
      <p:sp>
        <p:nvSpPr>
          <p:cNvPr id="4" name="Slide Number Placeholder 3"/>
          <p:cNvSpPr>
            <a:spLocks noGrp="1"/>
          </p:cNvSpPr>
          <p:nvPr>
            <p:ph type="sldNum" sz="quarter" idx="5"/>
          </p:nvPr>
        </p:nvSpPr>
        <p:spPr/>
        <p:txBody>
          <a:bodyPr/>
          <a:lstStyle/>
          <a:p>
            <a:fld id="{0E3CEA8F-24E1-0843-8764-A1AFACE3F21A}" type="slidenum">
              <a:rPr lang="en-US" smtClean="0"/>
              <a:t>4</a:t>
            </a:fld>
            <a:endParaRPr lang="en-US"/>
          </a:p>
        </p:txBody>
      </p:sp>
    </p:spTree>
    <p:extLst>
      <p:ext uri="{BB962C8B-B14F-4D97-AF65-F5344CB8AC3E}">
        <p14:creationId xmlns:p14="http://schemas.microsoft.com/office/powerpoint/2010/main" val="362641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…continued with 3 schools in </a:t>
            </a:r>
            <a:r>
              <a:rPr lang="en-US" altLang="zh-CN" err="1"/>
              <a:t>Johannesberg</a:t>
            </a:r>
            <a:r>
              <a:rPr lang="en-US" altLang="zh-CN"/>
              <a:t>, South Africa</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73B5C-1AE2-43F6-873A-04AD77210D5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9169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 schools in the Boston area in the U.S. …</a:t>
            </a:r>
          </a:p>
        </p:txBody>
      </p:sp>
      <p:sp>
        <p:nvSpPr>
          <p:cNvPr id="4" name="Slide Number Placeholder 3"/>
          <p:cNvSpPr>
            <a:spLocks noGrp="1"/>
          </p:cNvSpPr>
          <p:nvPr>
            <p:ph type="sldNum" sz="quarter" idx="5"/>
          </p:nvPr>
        </p:nvSpPr>
        <p:spPr/>
        <p:txBody>
          <a:bodyPr/>
          <a:lstStyle/>
          <a:p>
            <a:fld id="{0E3CEA8F-24E1-0843-8764-A1AFACE3F21A}" type="slidenum">
              <a:rPr lang="en-US" smtClean="0"/>
              <a:t>6</a:t>
            </a:fld>
            <a:endParaRPr lang="en-US"/>
          </a:p>
        </p:txBody>
      </p:sp>
    </p:spTree>
    <p:extLst>
      <p:ext uri="{BB962C8B-B14F-4D97-AF65-F5344CB8AC3E}">
        <p14:creationId xmlns:p14="http://schemas.microsoft.com/office/powerpoint/2010/main" val="232259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5 schools in Colombia.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each of these contexts, </a:t>
            </a:r>
            <a:r>
              <a:rPr lang="en-US" err="1"/>
              <a:t>PoP</a:t>
            </a:r>
            <a:r>
              <a:rPr lang="en-US"/>
              <a:t> worked with local educators to observe, discuss, and define what learning through play looks and feels like.  Here’s what the process involved: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16A81-1F1A-CC41-9DBE-CB17633D5B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666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 review of literature on learning through play, which provided an underpinning and foundational understanding of previously established definitions of learning through play.  This literature review informed our selection of particular school sites in each geography – for example, we asked local educators to help identify school and classrooms </a:t>
            </a:r>
            <a:r>
              <a:rPr lang="en-US" sz="1200" b="0" i="0" u="none" strike="noStrike" kern="1200">
                <a:solidFill>
                  <a:schemeClr val="tx1"/>
                </a:solidFill>
                <a:effectLst/>
                <a:latin typeface="+mn-lt"/>
                <a:ea typeface="+mn-ea"/>
                <a:cs typeface="+mn-cs"/>
              </a:rPr>
              <a:t>by asking about their commitment to developing student agency, encouraging their curiosity and having school be fun (at least some of the time), as we understood from the literature that these elements were integral to playful learning.</a:t>
            </a:r>
            <a:endParaRPr lang="en-US"/>
          </a:p>
          <a:p>
            <a:endParaRPr lang="en-US"/>
          </a:p>
          <a:p>
            <a:r>
              <a:rPr lang="en-US"/>
              <a:t>Observations – following focus children</a:t>
            </a:r>
          </a:p>
          <a:p>
            <a:r>
              <a:rPr lang="en-US"/>
              <a:t>3 semi-structured observations per teacher to explore beliefs, attitudes, and practices for </a:t>
            </a:r>
            <a:r>
              <a:rPr lang="en-US" err="1"/>
              <a:t>LtP</a:t>
            </a:r>
            <a:endParaRPr lang="en-US"/>
          </a:p>
          <a:p>
            <a:r>
              <a:rPr lang="en-US"/>
              <a:t>Focus groups with learners</a:t>
            </a:r>
          </a:p>
          <a:p>
            <a:r>
              <a:rPr lang="en-US"/>
              <a:t>	Playful activities  e.g. telling a story about a playful learning experience you facilitated or experienced; drawing or creating a model of an experience</a:t>
            </a:r>
          </a:p>
          <a:p>
            <a:endParaRPr lang="en-US"/>
          </a:p>
          <a:p>
            <a:r>
              <a:rPr lang="en-US"/>
              <a:t>Emic, open coding: reviewing interviews and observations to surface key concepts, words used to define learning through play</a:t>
            </a:r>
          </a:p>
          <a:p>
            <a:r>
              <a:rPr lang="en-US"/>
              <a:t>Triangulation</a:t>
            </a:r>
          </a:p>
          <a:p>
            <a:endParaRPr lang="en-US"/>
          </a:p>
          <a:p>
            <a:r>
              <a:rPr lang="en-US" b="1">
                <a:highlight>
                  <a:srgbClr val="FFFF00"/>
                </a:highlight>
              </a:rPr>
              <a:t>See methods sections of SA and USA working papers for more information </a:t>
            </a:r>
          </a:p>
        </p:txBody>
      </p:sp>
      <p:sp>
        <p:nvSpPr>
          <p:cNvPr id="4" name="Slide Number Placeholder 3"/>
          <p:cNvSpPr>
            <a:spLocks noGrp="1"/>
          </p:cNvSpPr>
          <p:nvPr>
            <p:ph type="sldNum" sz="quarter" idx="5"/>
          </p:nvPr>
        </p:nvSpPr>
        <p:spPr/>
        <p:txBody>
          <a:bodyPr/>
          <a:lstStyle/>
          <a:p>
            <a:fld id="{0E3CEA8F-24E1-0843-8764-A1AFACE3F21A}" type="slidenum">
              <a:rPr lang="en-US" smtClean="0"/>
              <a:t>8</a:t>
            </a:fld>
            <a:endParaRPr lang="en-US"/>
          </a:p>
        </p:txBody>
      </p:sp>
    </p:spTree>
    <p:extLst>
      <p:ext uri="{BB962C8B-B14F-4D97-AF65-F5344CB8AC3E}">
        <p14:creationId xmlns:p14="http://schemas.microsoft.com/office/powerpoint/2010/main" val="374989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here’s what was found.  At ISB, the most prominent ideas that surfaced to define </a:t>
            </a:r>
            <a:r>
              <a:rPr lang="en-US" err="1"/>
              <a:t>LtP</a:t>
            </a:r>
            <a:r>
              <a:rPr lang="en-US"/>
              <a:t> clustered in these three areas – choice, wonder, and delight.  In this model, playful learning is likely happening at the nexus of the three indicators.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E3CEA8F-24E1-0843-8764-A1AFACE3F21A}" type="slidenum">
              <a:rPr lang="en-US" smtClean="0"/>
              <a:t>9</a:t>
            </a:fld>
            <a:endParaRPr lang="en-US"/>
          </a:p>
        </p:txBody>
      </p:sp>
    </p:spTree>
    <p:extLst>
      <p:ext uri="{BB962C8B-B14F-4D97-AF65-F5344CB8AC3E}">
        <p14:creationId xmlns:p14="http://schemas.microsoft.com/office/powerpoint/2010/main" val="333042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22AE-DDA6-1E44-A225-DAEBC62B1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26AD7A-F151-A140-B06B-9DD99A463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E6F52-6DEC-B94B-ABC0-BFD729DB219F}"/>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143DAF94-3E22-C147-BC51-C178AAF5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1664-9423-DF4C-BE11-12417A050BD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78488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891C-C33F-0545-97D3-F21AA14975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A997C2-F48E-4C4A-B719-04A49097B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A02DA-A199-E24B-8648-30433E1EDC33}"/>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564866CB-C16C-5142-8BFA-AFC463B3B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5D42-ADAE-A44F-9598-7B1091E27B9B}"/>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5421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3D1A9-43A7-E84E-966F-6707F2A4B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1F3F9-11F0-9849-9BDF-45942D694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39875-DE91-1844-9EA3-215DBCEA202F}"/>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85C154AB-C1DB-7444-8629-CC0B378C1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D6235-9C3D-DD48-BA24-0A01824028F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52284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E1B79-4659-49D9-BBB0-798F5F7A357C}" type="datetime3">
              <a:rPr lang="en-US" smtClean="0"/>
              <a:t>7 March 2023</a:t>
            </a:fld>
            <a:endParaRPr lang="en-US"/>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66626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CAF2E52-9841-40C3-814D-CDADFEE57B25}" type="datetime3">
              <a:rPr lang="en-US" smtClean="0"/>
              <a:t>7 March 2023</a:t>
            </a:fld>
            <a:endParaRPr lang="en-US"/>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83492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600200" y="2383435"/>
            <a:ext cx="8991600" cy="1645920"/>
          </a:xfrm>
          <a:prstGeom prst="rect">
            <a:avLst/>
          </a:prstGeom>
          <a:solidFill>
            <a:srgbClr val="FFFFFF"/>
          </a:solidFill>
          <a:ln w="38100">
            <a:noFill/>
          </a:ln>
        </p:spPr>
        <p:txBody>
          <a:bodyPr lIns="274320" rIns="274320" anchor="ctr" anchorCtr="1">
            <a:normAutofit/>
          </a:bodyPr>
          <a:lstStyle>
            <a:lvl1pPr algn="ctr">
              <a:defRPr sz="2800">
                <a:solidFill>
                  <a:srgbClr val="515557"/>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1800">
                <a:solidFill>
                  <a:srgbClr val="8C9096"/>
                </a:solidFill>
                <a:latin typeface="Montserrat" panose="02000505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005C06E9-11C3-4157-9E60-E0E66FF11C7E}" type="datetime3">
              <a:rPr lang="en-US" smtClean="0"/>
              <a:t>7 March 2023</a:t>
            </a:fld>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48167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DF38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096657"/>
            <a:ext cx="8991600" cy="1645920"/>
          </a:xfrm>
          <a:prstGeom prst="rect">
            <a:avLst/>
          </a:prstGeom>
          <a:noFill/>
          <a:ln w="38100">
            <a:noFill/>
          </a:ln>
        </p:spPr>
        <p:txBody>
          <a:bodyPr lIns="274320" rIns="274320" anchor="ctr" anchorCtr="1">
            <a:normAutofit/>
          </a:bodyPr>
          <a:lstStyle>
            <a:lvl1pPr>
              <a:defRPr sz="38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2695194" y="4062378"/>
            <a:ext cx="6801612" cy="1265082"/>
          </a:xfrm>
        </p:spPr>
        <p:txBody>
          <a:bodyPr anchor="t" anchorCtr="1">
            <a:normAutofit/>
          </a:bodyPr>
          <a:lstStyle>
            <a:lvl1pPr marL="0" indent="0">
              <a:buNone/>
              <a:defRPr sz="2000">
                <a:solidFill>
                  <a:schemeClr val="bg1"/>
                </a:solidFill>
                <a:latin typeface="Montserrat" panose="02000505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C873F-6752-455A-A62E-64733A5B7499}"/>
              </a:ext>
            </a:extLst>
          </p:cNvPr>
          <p:cNvSpPr>
            <a:spLocks noGrp="1"/>
          </p:cNvSpPr>
          <p:nvPr>
            <p:ph type="dt" sz="half" idx="10"/>
          </p:nvPr>
        </p:nvSpPr>
        <p:spPr/>
        <p:txBody>
          <a:bodyPr/>
          <a:lstStyle>
            <a:lvl1pPr>
              <a:defRPr>
                <a:solidFill>
                  <a:schemeClr val="bg1"/>
                </a:solidFill>
              </a:defRPr>
            </a:lvl1pPr>
          </a:lstStyle>
          <a:p>
            <a:fld id="{07DFCA81-776A-435F-89BB-F529238E37CF}" type="datetime3">
              <a:rPr lang="en-US" smtClean="0"/>
              <a:t>7 March 2023</a:t>
            </a:fld>
            <a:endParaRPr lang="en-US"/>
          </a:p>
        </p:txBody>
      </p:sp>
      <p:sp>
        <p:nvSpPr>
          <p:cNvPr id="5" name="Slide Number Placeholder 4">
            <a:extLst>
              <a:ext uri="{FF2B5EF4-FFF2-40B4-BE49-F238E27FC236}">
                <a16:creationId xmlns:a16="http://schemas.microsoft.com/office/drawing/2014/main" id="{2A86F5CF-D369-403C-8921-5CE5B3D515ED}"/>
              </a:ext>
            </a:extLst>
          </p:cNvPr>
          <p:cNvSpPr>
            <a:spLocks noGrp="1"/>
          </p:cNvSpPr>
          <p:nvPr>
            <p:ph type="sldNum" sz="quarter" idx="11"/>
          </p:nvPr>
        </p:nvSpPr>
        <p:spPr/>
        <p:txBody>
          <a:bodyPr/>
          <a:lstStyle>
            <a:lvl1pPr>
              <a:defRPr>
                <a:solidFill>
                  <a:schemeClr val="bg1"/>
                </a:solidFill>
              </a:defRPr>
            </a:lvl1pPr>
          </a:lstStyle>
          <a:p>
            <a:fld id="{8A7A6979-0714-4377-B894-6BE4C2D6E202}" type="slidenum">
              <a:rPr lang="en-US" smtClean="0"/>
              <a:pPr/>
              <a:t>‹#›</a:t>
            </a:fld>
            <a:endParaRPr lang="en-US"/>
          </a:p>
        </p:txBody>
      </p:sp>
      <p:pic>
        <p:nvPicPr>
          <p:cNvPr id="15" name="Picture 14">
            <a:extLst>
              <a:ext uri="{FF2B5EF4-FFF2-40B4-BE49-F238E27FC236}">
                <a16:creationId xmlns:a16="http://schemas.microsoft.com/office/drawing/2014/main" id="{E96EA418-DE5C-4A3F-82EF-2C64E68B6B3A}"/>
              </a:ext>
            </a:extLst>
          </p:cNvPr>
          <p:cNvPicPr>
            <a:picLocks noChangeAspect="1"/>
          </p:cNvPicPr>
          <p:nvPr userDrawn="1"/>
        </p:nvPicPr>
        <p:blipFill>
          <a:blip r:embed="rId2"/>
          <a:stretch>
            <a:fillRect/>
          </a:stretch>
        </p:blipFill>
        <p:spPr>
          <a:xfrm>
            <a:off x="1067318" y="6120175"/>
            <a:ext cx="2020503" cy="561251"/>
          </a:xfrm>
          <a:prstGeom prst="rect">
            <a:avLst/>
          </a:prstGeom>
        </p:spPr>
      </p:pic>
    </p:spTree>
    <p:extLst>
      <p:ext uri="{BB962C8B-B14F-4D97-AF65-F5344CB8AC3E}">
        <p14:creationId xmlns:p14="http://schemas.microsoft.com/office/powerpoint/2010/main" val="981099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DF3827"/>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695194" y="2647031"/>
            <a:ext cx="6801612" cy="1563938"/>
          </a:xfrm>
        </p:spPr>
        <p:txBody>
          <a:bodyPr anchor="ctr" anchorCtr="1">
            <a:normAutofit/>
          </a:bodyPr>
          <a:lstStyle>
            <a:lvl1pPr marL="0" indent="0">
              <a:buNone/>
              <a:defRPr sz="2000">
                <a:solidFill>
                  <a:schemeClr val="bg1"/>
                </a:solidFill>
                <a:latin typeface="Montserrat" panose="02000505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C873F-6752-455A-A62E-64733A5B7499}"/>
              </a:ext>
            </a:extLst>
          </p:cNvPr>
          <p:cNvSpPr>
            <a:spLocks noGrp="1"/>
          </p:cNvSpPr>
          <p:nvPr>
            <p:ph type="dt" sz="half" idx="10"/>
          </p:nvPr>
        </p:nvSpPr>
        <p:spPr/>
        <p:txBody>
          <a:bodyPr/>
          <a:lstStyle>
            <a:lvl1pPr>
              <a:defRPr>
                <a:solidFill>
                  <a:schemeClr val="bg1"/>
                </a:solidFill>
              </a:defRPr>
            </a:lvl1pPr>
          </a:lstStyle>
          <a:p>
            <a:fld id="{07DFCA81-776A-435F-89BB-F529238E37CF}" type="datetime3">
              <a:rPr lang="en-US" smtClean="0"/>
              <a:t>7 March 2023</a:t>
            </a:fld>
            <a:endParaRPr lang="en-US"/>
          </a:p>
        </p:txBody>
      </p:sp>
      <p:sp>
        <p:nvSpPr>
          <p:cNvPr id="5" name="Slide Number Placeholder 4">
            <a:extLst>
              <a:ext uri="{FF2B5EF4-FFF2-40B4-BE49-F238E27FC236}">
                <a16:creationId xmlns:a16="http://schemas.microsoft.com/office/drawing/2014/main" id="{2A86F5CF-D369-403C-8921-5CE5B3D515ED}"/>
              </a:ext>
            </a:extLst>
          </p:cNvPr>
          <p:cNvSpPr>
            <a:spLocks noGrp="1"/>
          </p:cNvSpPr>
          <p:nvPr>
            <p:ph type="sldNum" sz="quarter" idx="11"/>
          </p:nvPr>
        </p:nvSpPr>
        <p:spPr/>
        <p:txBody>
          <a:bodyPr/>
          <a:lstStyle>
            <a:lvl1pPr>
              <a:defRPr>
                <a:solidFill>
                  <a:schemeClr val="bg1"/>
                </a:solidFill>
              </a:defRPr>
            </a:lvl1pPr>
          </a:lstStyle>
          <a:p>
            <a:fld id="{8A7A6979-0714-4377-B894-6BE4C2D6E202}" type="slidenum">
              <a:rPr lang="en-US" smtClean="0"/>
              <a:pPr/>
              <a:t>‹#›</a:t>
            </a:fld>
            <a:endParaRPr lang="en-US"/>
          </a:p>
        </p:txBody>
      </p:sp>
      <p:pic>
        <p:nvPicPr>
          <p:cNvPr id="15" name="Picture 14">
            <a:extLst>
              <a:ext uri="{FF2B5EF4-FFF2-40B4-BE49-F238E27FC236}">
                <a16:creationId xmlns:a16="http://schemas.microsoft.com/office/drawing/2014/main" id="{E96EA418-DE5C-4A3F-82EF-2C64E68B6B3A}"/>
              </a:ext>
            </a:extLst>
          </p:cNvPr>
          <p:cNvPicPr>
            <a:picLocks noChangeAspect="1"/>
          </p:cNvPicPr>
          <p:nvPr userDrawn="1"/>
        </p:nvPicPr>
        <p:blipFill>
          <a:blip r:embed="rId2"/>
          <a:stretch>
            <a:fillRect/>
          </a:stretch>
        </p:blipFill>
        <p:spPr>
          <a:xfrm>
            <a:off x="1067318" y="6120175"/>
            <a:ext cx="2020503" cy="561251"/>
          </a:xfrm>
          <a:prstGeom prst="rect">
            <a:avLst/>
          </a:prstGeom>
        </p:spPr>
      </p:pic>
    </p:spTree>
    <p:extLst>
      <p:ext uri="{BB962C8B-B14F-4D97-AF65-F5344CB8AC3E}">
        <p14:creationId xmlns:p14="http://schemas.microsoft.com/office/powerpoint/2010/main" val="850311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EEF2B8-A4B9-4BF7-96C4-21057C9D5FA8}" type="datetime3">
              <a:rPr lang="en-US" smtClean="0"/>
              <a:t>7 March 2023</a:t>
            </a:fld>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2563895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804672"/>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0"/>
          </p:nvPr>
        </p:nvSpPr>
        <p:spPr/>
        <p:txBody>
          <a:bodyPr/>
          <a:lstStyle/>
          <a:p>
            <a:fld id="{4CBE99D2-87C5-4A12-9BC1-AC516CD85486}" type="datetime3">
              <a:rPr lang="en-US" smtClean="0"/>
              <a:t>7 March 2023</a:t>
            </a:fld>
            <a:endParaRPr lang="en-US"/>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a:p>
        </p:txBody>
      </p:sp>
      <p:pic>
        <p:nvPicPr>
          <p:cNvPr id="12" name="Picture 11">
            <a:extLst>
              <a:ext uri="{FF2B5EF4-FFF2-40B4-BE49-F238E27FC236}">
                <a16:creationId xmlns:a16="http://schemas.microsoft.com/office/drawing/2014/main" id="{10C45167-5B6E-4054-ACFE-FD632F6AD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10" name="Text Placeholder 3">
            <a:extLst>
              <a:ext uri="{FF2B5EF4-FFF2-40B4-BE49-F238E27FC236}">
                <a16:creationId xmlns:a16="http://schemas.microsoft.com/office/drawing/2014/main" id="{2BDAE573-60B0-4B02-BC22-C851BEF22B9C}"/>
              </a:ext>
            </a:extLst>
          </p:cNvPr>
          <p:cNvSpPr>
            <a:spLocks noGrp="1"/>
          </p:cNvSpPr>
          <p:nvPr>
            <p:ph type="body" sz="half" idx="2"/>
          </p:nvPr>
        </p:nvSpPr>
        <p:spPr>
          <a:xfrm>
            <a:off x="1115568" y="2371134"/>
            <a:ext cx="3794760" cy="3372821"/>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674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p:cNvSpPr/>
          <p:nvPr userDrawn="1"/>
        </p:nvSpPr>
        <p:spPr>
          <a:xfrm>
            <a:off x="0" y="0"/>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095999" y="0"/>
            <a:ext cx="6102097" cy="6858000"/>
          </a:xfrm>
          <a:noFill/>
        </p:spPr>
        <p:txBody>
          <a:bodyPr anchor="t"/>
          <a:lstStyle>
            <a:lvl1pPr marL="0" indent="0">
              <a:buNone/>
              <a:defRPr sz="3200">
                <a:solidFill>
                  <a:srgbClr val="8C909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2371134"/>
            <a:ext cx="3794760" cy="3372821"/>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7 March 2023</a:t>
            </a:fld>
            <a:endParaRPr lang="en-US"/>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a:p>
        </p:txBody>
      </p:sp>
      <p:pic>
        <p:nvPicPr>
          <p:cNvPr id="11" name="Picture 10">
            <a:extLst>
              <a:ext uri="{FF2B5EF4-FFF2-40B4-BE49-F238E27FC236}">
                <a16:creationId xmlns:a16="http://schemas.microsoft.com/office/drawing/2014/main" id="{5BEA98E1-EA6E-4FCD-93F8-BCC598A3C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9" name="Title 1">
            <a:extLst>
              <a:ext uri="{FF2B5EF4-FFF2-40B4-BE49-F238E27FC236}">
                <a16:creationId xmlns:a16="http://schemas.microsoft.com/office/drawing/2014/main" id="{DF6BF8F6-A195-471E-973A-97171F9E1A89}"/>
              </a:ext>
            </a:extLst>
          </p:cNvPr>
          <p:cNvSpPr>
            <a:spLocks noGrp="1"/>
          </p:cNvSpPr>
          <p:nvPr>
            <p:ph type="title"/>
          </p:nvPr>
        </p:nvSpPr>
        <p:spPr bwMode="blackWhite">
          <a:xfrm>
            <a:off x="804672" y="804672"/>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p>
        </p:txBody>
      </p:sp>
    </p:spTree>
    <p:extLst>
      <p:ext uri="{BB962C8B-B14F-4D97-AF65-F5344CB8AC3E}">
        <p14:creationId xmlns:p14="http://schemas.microsoft.com/office/powerpoint/2010/main" val="342213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2E2D-BBEB-9544-9DC8-1936E245E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40955-BEA3-E742-AE9D-37750A7EAF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73A16-6674-2D4B-8DC0-FDD27EE9196D}"/>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5259B683-63C7-594D-835E-4A5D368C9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07E3A-2C45-BE49-A4F2-758CD459F2C6}"/>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82843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8" name="Rectangle 17"/>
          <p:cNvSpPr/>
          <p:nvPr userDrawn="1"/>
        </p:nvSpPr>
        <p:spPr>
          <a:xfrm>
            <a:off x="0" y="0"/>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7 March 2023</a:t>
            </a:fld>
            <a:endParaRPr lang="en-US"/>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a:p>
        </p:txBody>
      </p:sp>
      <p:pic>
        <p:nvPicPr>
          <p:cNvPr id="11" name="Picture 10">
            <a:extLst>
              <a:ext uri="{FF2B5EF4-FFF2-40B4-BE49-F238E27FC236}">
                <a16:creationId xmlns:a16="http://schemas.microsoft.com/office/drawing/2014/main" id="{5BEA98E1-EA6E-4FCD-93F8-BCC598A3CA1E}"/>
              </a:ext>
            </a:extLst>
          </p:cNvPr>
          <p:cNvPicPr>
            <a:picLocks noChangeAspect="1"/>
          </p:cNvPicPr>
          <p:nvPr userDrawn="1"/>
        </p:nvPicPr>
        <p:blipFill>
          <a:blip r:embed="rId2"/>
          <a:stretch>
            <a:fillRect/>
          </a:stretch>
        </p:blipFill>
        <p:spPr>
          <a:xfrm>
            <a:off x="1067318" y="6120175"/>
            <a:ext cx="2020503" cy="561251"/>
          </a:xfrm>
          <a:prstGeom prst="rect">
            <a:avLst/>
          </a:prstGeom>
        </p:spPr>
      </p:pic>
      <p:sp>
        <p:nvSpPr>
          <p:cNvPr id="9" name="Title 1">
            <a:extLst>
              <a:ext uri="{FF2B5EF4-FFF2-40B4-BE49-F238E27FC236}">
                <a16:creationId xmlns:a16="http://schemas.microsoft.com/office/drawing/2014/main" id="{DF6BF8F6-A195-471E-973A-97171F9E1A89}"/>
              </a:ext>
            </a:extLst>
          </p:cNvPr>
          <p:cNvSpPr>
            <a:spLocks noGrp="1"/>
          </p:cNvSpPr>
          <p:nvPr>
            <p:ph type="title"/>
          </p:nvPr>
        </p:nvSpPr>
        <p:spPr bwMode="blackWhite">
          <a:xfrm>
            <a:off x="804672" y="2858251"/>
            <a:ext cx="4486656" cy="1141497"/>
          </a:xfrm>
          <a:prstGeom prst="rect">
            <a:avLst/>
          </a:prstGeom>
          <a:noFill/>
          <a:ln>
            <a:noFill/>
          </a:ln>
        </p:spPr>
        <p:txBody>
          <a:bodyPr anchor="ctr" anchorCtr="1">
            <a:normAutofit/>
          </a:bodyPr>
          <a:lstStyle>
            <a:lvl1pPr>
              <a:defRPr sz="2200">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F20F802-5954-4743-A9CB-CFD2BBF24368}"/>
              </a:ext>
            </a:extLst>
          </p:cNvPr>
          <p:cNvSpPr>
            <a:spLocks noGrp="1"/>
          </p:cNvSpPr>
          <p:nvPr>
            <p:ph idx="1"/>
          </p:nvPr>
        </p:nvSpPr>
        <p:spPr>
          <a:xfrm>
            <a:off x="6736080" y="804672"/>
            <a:ext cx="4815840" cy="5248656"/>
          </a:xfrm>
        </p:spPr>
        <p:txBody>
          <a:bodyPr>
            <a:normAutofit/>
          </a:bodyPr>
          <a:lstStyle>
            <a:lvl1pPr>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638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8" name="Rectangle 17"/>
          <p:cNvSpPr/>
          <p:nvPr userDrawn="1"/>
        </p:nvSpPr>
        <p:spPr>
          <a:xfrm>
            <a:off x="6096001" y="-1"/>
            <a:ext cx="6095999" cy="6858000"/>
          </a:xfrm>
          <a:prstGeom prst="rect">
            <a:avLst/>
          </a:prstGeom>
          <a:solidFill>
            <a:srgbClr val="DF382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a:noFill/>
          <a:ln>
            <a:noFill/>
          </a:ln>
        </p:spPr>
        <p:txBody>
          <a:bodyPr/>
          <a:lstStyle>
            <a:lvl1pPr>
              <a:defRPr>
                <a:solidFill>
                  <a:srgbClr val="FFFFFF"/>
                </a:solidFill>
                <a:effectLst/>
              </a:defRPr>
            </a:lvl1pPr>
          </a:lstStyle>
          <a:p>
            <a:fld id="{2383EBB1-FDB5-4D76-96D2-2CCFAB107729}" type="datetime3">
              <a:rPr lang="en-US" smtClean="0"/>
              <a:t>7 March 2023</a:t>
            </a:fld>
            <a:endParaRPr lang="en-US"/>
          </a:p>
        </p:txBody>
      </p:sp>
      <p:sp>
        <p:nvSpPr>
          <p:cNvPr id="10" name="Slide Number Placeholder 9"/>
          <p:cNvSpPr>
            <a:spLocks noGrp="1"/>
          </p:cNvSpPr>
          <p:nvPr>
            <p:ph type="sldNum" sz="quarter" idx="12"/>
          </p:nvPr>
        </p:nvSpPr>
        <p:spPr>
          <a:xfrm>
            <a:off x="10758922" y="6217920"/>
            <a:ext cx="365760" cy="365760"/>
          </a:xfrm>
          <a:prstGeom prst="ellipse">
            <a:avLst/>
          </a:prstGeom>
          <a:noFill/>
          <a:ln>
            <a:noFill/>
          </a:ln>
        </p:spPr>
        <p:txBody>
          <a:bodyPr/>
          <a:lstStyle>
            <a:lvl1pPr>
              <a:defRPr>
                <a:solidFill>
                  <a:schemeClr val="bg1"/>
                </a:solidFill>
                <a:effectLst/>
              </a:defRPr>
            </a:lvl1pPr>
          </a:lstStyle>
          <a:p>
            <a:fld id="{8A7A6979-0714-4377-B894-6BE4C2D6E202}" type="slidenum">
              <a:rPr lang="en-US" smtClean="0"/>
              <a:pPr/>
              <a:t>‹#›</a:t>
            </a:fld>
            <a:endParaRPr lang="en-US"/>
          </a:p>
        </p:txBody>
      </p:sp>
      <p:sp>
        <p:nvSpPr>
          <p:cNvPr id="12" name="Content Placeholder 2">
            <a:extLst>
              <a:ext uri="{FF2B5EF4-FFF2-40B4-BE49-F238E27FC236}">
                <a16:creationId xmlns:a16="http://schemas.microsoft.com/office/drawing/2014/main" id="{FF20F802-5954-4743-A9CB-CFD2BBF24368}"/>
              </a:ext>
            </a:extLst>
          </p:cNvPr>
          <p:cNvSpPr>
            <a:spLocks noGrp="1"/>
          </p:cNvSpPr>
          <p:nvPr>
            <p:ph idx="1"/>
          </p:nvPr>
        </p:nvSpPr>
        <p:spPr>
          <a:xfrm>
            <a:off x="640080" y="804672"/>
            <a:ext cx="4815840" cy="5248656"/>
          </a:xfrm>
        </p:spPr>
        <p:txBody>
          <a:bodyPr>
            <a:normAutofit/>
          </a:bodyPr>
          <a:lstStyle>
            <a:lvl1pPr marL="0" indent="0">
              <a:buNone/>
              <a:defRPr sz="1900">
                <a:solidFill>
                  <a:srgbClr val="515557"/>
                </a:solidFill>
              </a:defRPr>
            </a:lvl1pPr>
            <a:lvl2pPr>
              <a:defRPr sz="1600">
                <a:solidFill>
                  <a:srgbClr val="515557"/>
                </a:solidFill>
              </a:defRPr>
            </a:lvl2pPr>
            <a:lvl3pPr>
              <a:defRPr sz="1600">
                <a:solidFill>
                  <a:srgbClr val="515557"/>
                </a:solidFill>
              </a:defRPr>
            </a:lvl3pPr>
            <a:lvl4pPr>
              <a:defRPr sz="1600">
                <a:solidFill>
                  <a:srgbClr val="515557"/>
                </a:solidFill>
              </a:defRPr>
            </a:lvl4pPr>
            <a:lvl5pPr>
              <a:defRPr sz="1600">
                <a:solidFill>
                  <a:srgbClr val="515557"/>
                </a:solidFill>
              </a:defRPr>
            </a:lvl5pPr>
            <a:lvl6pPr>
              <a:defRPr sz="1600"/>
            </a:lvl6pPr>
            <a:lvl7pPr>
              <a:defRPr sz="1600"/>
            </a:lvl7pPr>
            <a:lvl8pPr>
              <a:defRPr sz="1600"/>
            </a:lvl8pPr>
            <a:lvl9pPr>
              <a:defRPr sz="1600"/>
            </a:lvl9pPr>
          </a:lstStyle>
          <a:p>
            <a:pPr lvl="0"/>
            <a:r>
              <a:rPr lang="en-US"/>
              <a:t>Click to edit Master text styles</a:t>
            </a:r>
          </a:p>
        </p:txBody>
      </p:sp>
      <p:sp>
        <p:nvSpPr>
          <p:cNvPr id="15" name="Text Placeholder 3">
            <a:extLst>
              <a:ext uri="{FF2B5EF4-FFF2-40B4-BE49-F238E27FC236}">
                <a16:creationId xmlns:a16="http://schemas.microsoft.com/office/drawing/2014/main" id="{E7C1D98C-7140-4E9D-AB2F-C62277C300A1}"/>
              </a:ext>
            </a:extLst>
          </p:cNvPr>
          <p:cNvSpPr>
            <a:spLocks noGrp="1"/>
          </p:cNvSpPr>
          <p:nvPr>
            <p:ph type="body" sz="half" idx="2"/>
          </p:nvPr>
        </p:nvSpPr>
        <p:spPr>
          <a:xfrm>
            <a:off x="7246620" y="1324303"/>
            <a:ext cx="3794760" cy="4342362"/>
          </a:xfrm>
        </p:spPr>
        <p:txBody>
          <a:bodyPr anchor="t" anchorCtr="1">
            <a:normAutofit/>
          </a:bodyPr>
          <a:lstStyle>
            <a:lvl1pPr marL="0" indent="0" algn="l">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07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7CF9ED5-E43D-42C3-A062-0FD71F3619C8}" type="datetime3">
              <a:rPr lang="en-US" smtClean="0"/>
              <a:t>7 March 2023</a:t>
            </a:fld>
            <a:endParaRPr lang="en-US"/>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661572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83436" y="2313433"/>
            <a:ext cx="4270248" cy="704087"/>
          </a:xfrm>
        </p:spPr>
        <p:txBody>
          <a:bodyPr anchor="b" anchorCtr="1">
            <a:normAutofit/>
          </a:bodyPr>
          <a:lstStyle>
            <a:lvl1pPr marL="0" indent="0" algn="ctr">
              <a:buNone/>
              <a:defRPr sz="1900" b="0" cap="none" spc="100" baseline="0">
                <a:solidFill>
                  <a:srgbClr val="8C9096"/>
                </a:solidFill>
                <a:latin typeface="Montserrat" panose="02000505000000020004" pitchFamily="2" charset="0"/>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hasCustomPrompt="1"/>
          </p:nvPr>
        </p:nvSpPr>
        <p:spPr>
          <a:xfrm>
            <a:off x="6338316" y="2313433"/>
            <a:ext cx="4270248" cy="704087"/>
          </a:xfrm>
        </p:spPr>
        <p:txBody>
          <a:bodyPr anchor="b" anchorCtr="1">
            <a:normAutofit/>
          </a:bodyPr>
          <a:lstStyle>
            <a:lvl1pPr marL="0" indent="0" algn="ctr">
              <a:buNone/>
              <a:defRPr sz="1900" b="0" cap="none" spc="100" baseline="0">
                <a:solidFill>
                  <a:srgbClr val="8C9096"/>
                </a:solidFill>
                <a:latin typeface="Montserrat" panose="02000505000000020004" pitchFamily="2" charset="0"/>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0B8A0E10-800A-410D-A801-195B10AE8459}" type="datetime3">
              <a:rPr lang="en-US" smtClean="0"/>
              <a:t>7 March 2023</a:t>
            </a:fld>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a:p>
        </p:txBody>
      </p:sp>
      <p:sp>
        <p:nvSpPr>
          <p:cNvPr id="10" name="Title 9"/>
          <p:cNvSpPr>
            <a:spLocks noGrp="1"/>
          </p:cNvSpPr>
          <p:nvPr>
            <p:ph type="title"/>
          </p:nvPr>
        </p:nvSpPr>
        <p:spPr>
          <a:xfrm>
            <a:off x="2231136" y="964692"/>
            <a:ext cx="7729728" cy="1188720"/>
          </a:xfrm>
          <a:prstGeom prst="rect">
            <a:avLst/>
          </a:prstGeom>
        </p:spPr>
        <p:txBody>
          <a:bodyPr/>
          <a:lstStyle>
            <a:lvl1pPr>
              <a:defRPr>
                <a:solidFill>
                  <a:srgbClr val="515557"/>
                </a:solidFill>
              </a:defRPr>
            </a:lvl1pPr>
          </a:lstStyle>
          <a:p>
            <a:r>
              <a:rPr lang="en-US"/>
              <a:t>Click to edit Master title style</a:t>
            </a:r>
          </a:p>
        </p:txBody>
      </p:sp>
    </p:spTree>
    <p:extLst>
      <p:ext uri="{BB962C8B-B14F-4D97-AF65-F5344CB8AC3E}">
        <p14:creationId xmlns:p14="http://schemas.microsoft.com/office/powerpoint/2010/main" val="1851075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824"/>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p>
        </p:txBody>
      </p:sp>
      <p:sp>
        <p:nvSpPr>
          <p:cNvPr id="4" name="Date Placeholder 3"/>
          <p:cNvSpPr>
            <a:spLocks noGrp="1"/>
          </p:cNvSpPr>
          <p:nvPr>
            <p:ph type="dt" sz="half" idx="10"/>
          </p:nvPr>
        </p:nvSpPr>
        <p:spPr/>
        <p:txBody>
          <a:bodyPr/>
          <a:lstStyle/>
          <a:p>
            <a:fld id="{7A5FB2E7-BD1C-3949-BDFA-9A040682ED1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284974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FB2E7-BD1C-3949-BDFA-9A040682ED1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928465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824"/>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5FB2E7-BD1C-3949-BDFA-9A040682ED1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53523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FB2E7-BD1C-3949-BDFA-9A040682ED1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084551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5FB2E7-BD1C-3949-BDFA-9A040682ED19}" type="datetimeFigureOut">
              <a:rPr lang="en-US" smtClean="0"/>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563999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5FB2E7-BD1C-3949-BDFA-9A040682ED19}" type="datetimeFigureOut">
              <a:rPr lang="en-US" smtClean="0"/>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117515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CD2D-C065-E649-9F38-D0C0166FB9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279BEA-D5B9-894F-9B22-1E5DAAFA6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E4F43-1733-804A-8217-09B7254E0494}"/>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A2B8DD04-3FEF-6B44-85B7-1A8879C11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7C73E-7397-0446-A220-859E456D5B23}"/>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918379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FB2E7-BD1C-3949-BDFA-9A040682ED19}" type="datetimeFigureOut">
              <a:rPr lang="en-US" smtClean="0"/>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3388684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7A5FB2E7-BD1C-3949-BDFA-9A040682ED1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50325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106"/>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Edit Master text styles</a:t>
            </a:r>
          </a:p>
        </p:txBody>
      </p:sp>
      <p:sp>
        <p:nvSpPr>
          <p:cNvPr id="5" name="Date Placeholder 4"/>
          <p:cNvSpPr>
            <a:spLocks noGrp="1"/>
          </p:cNvSpPr>
          <p:nvPr>
            <p:ph type="dt" sz="half" idx="10"/>
          </p:nvPr>
        </p:nvSpPr>
        <p:spPr/>
        <p:txBody>
          <a:bodyPr/>
          <a:lstStyle/>
          <a:p>
            <a:fld id="{7A5FB2E7-BD1C-3949-BDFA-9A040682ED1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514456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FB2E7-BD1C-3949-BDFA-9A040682ED1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180917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FB2E7-BD1C-3949-BDFA-9A040682ED1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3ABC8-63D7-444E-9BFE-79F6D2832626}" type="slidenum">
              <a:rPr lang="en-US" smtClean="0"/>
              <a:t>‹#›</a:t>
            </a:fld>
            <a:endParaRPr lang="en-US"/>
          </a:p>
        </p:txBody>
      </p:sp>
    </p:spTree>
    <p:extLst>
      <p:ext uri="{BB962C8B-B14F-4D97-AF65-F5344CB8AC3E}">
        <p14:creationId xmlns:p14="http://schemas.microsoft.com/office/powerpoint/2010/main" val="263221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F13E-767E-1046-9BC9-7FBFCB2CE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30B3F-0360-AD43-A759-29EBF8EBB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D3CF9-AC50-9544-ADDE-414FE43FA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89302E-DCD1-CD47-A9BA-A47D421D9F6C}"/>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6" name="Footer Placeholder 5">
            <a:extLst>
              <a:ext uri="{FF2B5EF4-FFF2-40B4-BE49-F238E27FC236}">
                <a16:creationId xmlns:a16="http://schemas.microsoft.com/office/drawing/2014/main" id="{8BCEFDE3-CC5F-864B-A60E-6C43C7C14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CEF4D-ED43-FB4D-B4DF-2EE83A236218}"/>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11022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2087A-7AB5-D646-B091-E124467EC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50EDFF-E18C-5441-B6BD-6728D0707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EC9FEC-8138-BA44-A3CC-43E7D0FC6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9B77F5-6EB2-6F4E-86D5-5F7A3E452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19D1C-F489-054F-9F6C-07E228566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00DD8-B1C3-C048-B5EA-83F7D147FA29}"/>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8" name="Footer Placeholder 7">
            <a:extLst>
              <a:ext uri="{FF2B5EF4-FFF2-40B4-BE49-F238E27FC236}">
                <a16:creationId xmlns:a16="http://schemas.microsoft.com/office/drawing/2014/main" id="{6B6C06B7-C761-5D4D-A7C6-FC7C9C244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901156-8E17-B04F-8876-F96D04F87227}"/>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76149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4025-78E1-9B46-B52E-B653A2B24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13AA08-3EFF-5240-81EB-C147151E94D0}"/>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4" name="Footer Placeholder 3">
            <a:extLst>
              <a:ext uri="{FF2B5EF4-FFF2-40B4-BE49-F238E27FC236}">
                <a16:creationId xmlns:a16="http://schemas.microsoft.com/office/drawing/2014/main" id="{D6DD2FBC-22DD-6E4F-9A2D-64A29BE1F2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D70C-9B83-E34A-983A-DA1056F62C0B}"/>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1248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D4AF47-3DC8-4F4D-9653-D6177F4D7530}"/>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3" name="Footer Placeholder 2">
            <a:extLst>
              <a:ext uri="{FF2B5EF4-FFF2-40B4-BE49-F238E27FC236}">
                <a16:creationId xmlns:a16="http://schemas.microsoft.com/office/drawing/2014/main" id="{DBB111CD-6B25-9A41-9722-B057F9BB1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2008FD-C9AD-1A45-9C6A-2091179578E8}"/>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397658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1F4C-B9EC-774D-BAA2-004966E39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BE490-1B13-BE4D-BB73-E6FE7995E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8E64A2-2F85-9A44-A0A7-7B9535C7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9A2D6-8A95-BC41-AB14-B13291A2E809}"/>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6" name="Footer Placeholder 5">
            <a:extLst>
              <a:ext uri="{FF2B5EF4-FFF2-40B4-BE49-F238E27FC236}">
                <a16:creationId xmlns:a16="http://schemas.microsoft.com/office/drawing/2014/main" id="{66F2BDD5-039B-434A-9468-32CBE2EA73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EDF283-D54E-4944-9D1A-5C2F93028E11}"/>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43696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F400-B386-BF46-A6F5-5A2097469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11733D-FDBD-064A-85AB-7939512AB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78E8B-5D30-C14F-97DB-E1CA9213E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2F70D-1AB0-3A40-B7DE-C0BAA52FEDB6}"/>
              </a:ext>
            </a:extLst>
          </p:cNvPr>
          <p:cNvSpPr>
            <a:spLocks noGrp="1"/>
          </p:cNvSpPr>
          <p:nvPr>
            <p:ph type="dt" sz="half" idx="10"/>
          </p:nvPr>
        </p:nvSpPr>
        <p:spPr/>
        <p:txBody>
          <a:bodyPr/>
          <a:lstStyle/>
          <a:p>
            <a:fld id="{58680FAC-2AD0-E147-A3CE-EA88ACE32529}" type="datetimeFigureOut">
              <a:rPr lang="en-US" smtClean="0"/>
              <a:t>3/7/23</a:t>
            </a:fld>
            <a:endParaRPr lang="en-US"/>
          </a:p>
        </p:txBody>
      </p:sp>
      <p:sp>
        <p:nvSpPr>
          <p:cNvPr id="6" name="Footer Placeholder 5">
            <a:extLst>
              <a:ext uri="{FF2B5EF4-FFF2-40B4-BE49-F238E27FC236}">
                <a16:creationId xmlns:a16="http://schemas.microsoft.com/office/drawing/2014/main" id="{BD235FBF-0311-B64A-84DB-8ADB7B82F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7FCFF-5766-7845-971A-B25AA95A175D}"/>
              </a:ext>
            </a:extLst>
          </p:cNvPr>
          <p:cNvSpPr>
            <a:spLocks noGrp="1"/>
          </p:cNvSpPr>
          <p:nvPr>
            <p:ph type="sldNum" sz="quarter" idx="12"/>
          </p:nvPr>
        </p:nvSpPr>
        <p:spPr/>
        <p:txBody>
          <a:bodyPr/>
          <a:lstStyle/>
          <a:p>
            <a:fld id="{6439E87C-8C98-6E45-85DA-2823DD73C866}" type="slidenum">
              <a:rPr lang="en-US" smtClean="0"/>
              <a:t>‹#›</a:t>
            </a:fld>
            <a:endParaRPr lang="en-US"/>
          </a:p>
        </p:txBody>
      </p:sp>
    </p:spTree>
    <p:extLst>
      <p:ext uri="{BB962C8B-B14F-4D97-AF65-F5344CB8AC3E}">
        <p14:creationId xmlns:p14="http://schemas.microsoft.com/office/powerpoint/2010/main" val="1703318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C988F-7213-E946-AFE9-FAFB5B71E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D740A-1D27-0F45-98F7-0D3191E69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3CD6B-07B8-824A-9C15-973B9C8622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80FAC-2AD0-E147-A3CE-EA88ACE32529}" type="datetimeFigureOut">
              <a:rPr lang="en-US" smtClean="0"/>
              <a:t>3/7/23</a:t>
            </a:fld>
            <a:endParaRPr lang="en-US"/>
          </a:p>
        </p:txBody>
      </p:sp>
      <p:sp>
        <p:nvSpPr>
          <p:cNvPr id="5" name="Footer Placeholder 4">
            <a:extLst>
              <a:ext uri="{FF2B5EF4-FFF2-40B4-BE49-F238E27FC236}">
                <a16:creationId xmlns:a16="http://schemas.microsoft.com/office/drawing/2014/main" id="{36915DA4-A746-C547-92FD-0985AE8F3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F35C87-FA32-524A-BDDB-7034CC9F5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9E87C-8C98-6E45-85DA-2823DD73C866}" type="slidenum">
              <a:rPr lang="en-US" smtClean="0"/>
              <a:t>‹#›</a:t>
            </a:fld>
            <a:endParaRPr lang="en-US"/>
          </a:p>
        </p:txBody>
      </p:sp>
    </p:spTree>
    <p:extLst>
      <p:ext uri="{BB962C8B-B14F-4D97-AF65-F5344CB8AC3E}">
        <p14:creationId xmlns:p14="http://schemas.microsoft.com/office/powerpoint/2010/main" val="42592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noFill/>
          <a:ln w="31750" cap="sq">
            <a:no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lumMod val="50000"/>
                    <a:lumOff val="50000"/>
                  </a:schemeClr>
                </a:solidFill>
                <a:latin typeface="Roboto" panose="02000000000000000000" pitchFamily="2" charset="0"/>
                <a:ea typeface="Roboto" panose="02000000000000000000" pitchFamily="2" charset="0"/>
              </a:defRPr>
            </a:lvl1pPr>
          </a:lstStyle>
          <a:p>
            <a:fld id="{EA2B8F1A-1BFB-40AD-957F-BB04F6D798E9}" type="datetime3">
              <a:rPr lang="en-US" smtClean="0"/>
              <a:t>7 March 2023</a:t>
            </a:fld>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noFill/>
        </p:spPr>
        <p:txBody>
          <a:bodyPr vert="horz" lIns="18288" tIns="45720" rIns="18288" bIns="45720" rtlCol="0" anchor="ctr">
            <a:noAutofit/>
          </a:bodyPr>
          <a:lstStyle>
            <a:lvl1pPr algn="ctr">
              <a:defRPr sz="1100" spc="0" baseline="0">
                <a:solidFill>
                  <a:schemeClr val="tx1">
                    <a:lumMod val="50000"/>
                    <a:lumOff val="50000"/>
                  </a:schemeClr>
                </a:solidFill>
                <a:latin typeface="Roboto" panose="02000000000000000000" pitchFamily="2" charset="0"/>
                <a:ea typeface="Roboto" panose="02000000000000000000" pitchFamily="2" charset="0"/>
              </a:defRPr>
            </a:lvl1pPr>
          </a:lstStyle>
          <a:p>
            <a:fld id="{8A7A6979-0714-4377-B894-6BE4C2D6E202}" type="slidenum">
              <a:rPr lang="en-US" smtClean="0"/>
              <a:pPr/>
              <a:t>‹#›</a:t>
            </a:fld>
            <a:endParaRPr lang="en-US"/>
          </a:p>
        </p:txBody>
      </p:sp>
      <p:pic>
        <p:nvPicPr>
          <p:cNvPr id="10" name="Picture 9">
            <a:extLst>
              <a:ext uri="{FF2B5EF4-FFF2-40B4-BE49-F238E27FC236}">
                <a16:creationId xmlns:a16="http://schemas.microsoft.com/office/drawing/2014/main" id="{2DF2913C-EBC3-4B6B-8F69-6E97A4F133F6}"/>
              </a:ext>
            </a:extLst>
          </p:cNvPr>
          <p:cNvPicPr>
            <a:picLocks noChangeAspect="1"/>
          </p:cNvPicPr>
          <p:nvPr userDrawn="1"/>
        </p:nvPicPr>
        <p:blipFill>
          <a:blip r:embed="rId14"/>
          <a:stretch>
            <a:fillRect/>
          </a:stretch>
        </p:blipFill>
        <p:spPr>
          <a:xfrm>
            <a:off x="1067318" y="6120174"/>
            <a:ext cx="2020508" cy="561252"/>
          </a:xfrm>
          <a:prstGeom prst="rect">
            <a:avLst/>
          </a:prstGeom>
        </p:spPr>
      </p:pic>
    </p:spTree>
    <p:extLst>
      <p:ext uri="{BB962C8B-B14F-4D97-AF65-F5344CB8AC3E}">
        <p14:creationId xmlns:p14="http://schemas.microsoft.com/office/powerpoint/2010/main" val="1109513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914400" rtl="0" eaLnBrk="1" latinLnBrk="0" hangingPunct="1">
        <a:lnSpc>
          <a:spcPct val="90000"/>
        </a:lnSpc>
        <a:spcBef>
          <a:spcPct val="0"/>
        </a:spcBef>
        <a:buNone/>
        <a:defRPr sz="2000" kern="1200" cap="none" spc="200" baseline="0">
          <a:solidFill>
            <a:srgbClr val="515557"/>
          </a:solidFill>
          <a:latin typeface="Montserrat" panose="02000505000000020004" pitchFamily="2" charset="0"/>
          <a:ea typeface="Roboto" panose="02000000000000000000" pitchFamily="2" charset="0"/>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rgbClr val="515557"/>
          </a:solidFill>
          <a:latin typeface="Roboto" panose="02000000000000000000" pitchFamily="2" charset="0"/>
          <a:ea typeface="Roboto" panose="02000000000000000000" pitchFamily="2" charset="0"/>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rgbClr val="515557"/>
          </a:solidFill>
          <a:latin typeface="Roboto" panose="02000000000000000000" pitchFamily="2" charset="0"/>
          <a:ea typeface="Roboto" panose="02000000000000000000" pitchFamily="2" charset="0"/>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A5FB2E7-BD1C-3949-BDFA-9A040682ED19}" type="datetimeFigureOut">
              <a:rPr lang="en-US" smtClean="0"/>
              <a:t>3/7/23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8BA3ABC8-63D7-444E-9BFE-79F6D2832626}" type="slidenum">
              <a:rPr lang="en-US" smtClean="0"/>
              <a:t>‹#›</a:t>
            </a:fld>
            <a:endParaRPr lang="en-US"/>
          </a:p>
        </p:txBody>
      </p:sp>
    </p:spTree>
    <p:extLst>
      <p:ext uri="{BB962C8B-B14F-4D97-AF65-F5344CB8AC3E}">
        <p14:creationId xmlns:p14="http://schemas.microsoft.com/office/powerpoint/2010/main" val="41574159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5.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CB75-BE9D-5842-A137-DED89E9F6BC6}"/>
              </a:ext>
            </a:extLst>
          </p:cNvPr>
          <p:cNvSpPr>
            <a:spLocks noGrp="1"/>
          </p:cNvSpPr>
          <p:nvPr>
            <p:ph type="ctrTitle"/>
          </p:nvPr>
        </p:nvSpPr>
        <p:spPr>
          <a:xfrm>
            <a:off x="0" y="908809"/>
            <a:ext cx="12192000" cy="2377893"/>
          </a:xfrm>
        </p:spPr>
        <p:txBody>
          <a:bodyPr>
            <a:normAutofit fontScale="90000"/>
          </a:bodyPr>
          <a:lstStyle/>
          <a:p>
            <a:r>
              <a:rPr lang="en-US"/>
              <a:t>Understanding Learning Through Play Across Cultural Contexts:</a:t>
            </a:r>
            <a:br>
              <a:rPr lang="en-US"/>
            </a:br>
            <a:r>
              <a:rPr lang="en-US"/>
              <a:t>The Indicators of Playful Learning</a:t>
            </a:r>
          </a:p>
        </p:txBody>
      </p:sp>
      <p:sp>
        <p:nvSpPr>
          <p:cNvPr id="3" name="Subtitle 2">
            <a:extLst>
              <a:ext uri="{FF2B5EF4-FFF2-40B4-BE49-F238E27FC236}">
                <a16:creationId xmlns:a16="http://schemas.microsoft.com/office/drawing/2014/main" id="{40C92E65-97AD-FB42-84CC-D66D3A238AEF}"/>
              </a:ext>
            </a:extLst>
          </p:cNvPr>
          <p:cNvSpPr>
            <a:spLocks noGrp="1"/>
          </p:cNvSpPr>
          <p:nvPr>
            <p:ph type="subTitle" idx="1"/>
          </p:nvPr>
        </p:nvSpPr>
        <p:spPr>
          <a:xfrm>
            <a:off x="1524000" y="3349656"/>
            <a:ext cx="9144000" cy="1646055"/>
          </a:xfrm>
        </p:spPr>
        <p:txBody>
          <a:bodyPr/>
          <a:lstStyle/>
          <a:p>
            <a:r>
              <a:rPr lang="en-US"/>
              <a:t>From the Pedagogy of Play Team</a:t>
            </a:r>
          </a:p>
          <a:p>
            <a:r>
              <a:rPr lang="en-US"/>
              <a:t>Project Zero</a:t>
            </a:r>
          </a:p>
        </p:txBody>
      </p:sp>
      <p:pic>
        <p:nvPicPr>
          <p:cNvPr id="5" name="Picture 4">
            <a:extLst>
              <a:ext uri="{FF2B5EF4-FFF2-40B4-BE49-F238E27FC236}">
                <a16:creationId xmlns:a16="http://schemas.microsoft.com/office/drawing/2014/main" id="{058FBF9E-1887-9947-9DE3-99B0CC31FC98}"/>
              </a:ext>
            </a:extLst>
          </p:cNvPr>
          <p:cNvPicPr>
            <a:picLocks noChangeAspect="1"/>
          </p:cNvPicPr>
          <p:nvPr/>
        </p:nvPicPr>
        <p:blipFill>
          <a:blip r:embed="rId3"/>
          <a:stretch>
            <a:fillRect/>
          </a:stretch>
        </p:blipFill>
        <p:spPr>
          <a:xfrm>
            <a:off x="9805502" y="3830840"/>
            <a:ext cx="2357377" cy="2357377"/>
          </a:xfrm>
          <a:prstGeom prst="rect">
            <a:avLst/>
          </a:prstGeom>
        </p:spPr>
      </p:pic>
      <p:pic>
        <p:nvPicPr>
          <p:cNvPr id="6" name="Picture 6" descr="A small child sitting on a table&#10;&#10;Description automatically generated">
            <a:extLst>
              <a:ext uri="{FF2B5EF4-FFF2-40B4-BE49-F238E27FC236}">
                <a16:creationId xmlns:a16="http://schemas.microsoft.com/office/drawing/2014/main" id="{F438D6A0-1253-3E48-8F8A-AE17803E0052}"/>
              </a:ext>
            </a:extLst>
          </p:cNvPr>
          <p:cNvPicPr>
            <a:picLocks noChangeAspect="1"/>
          </p:cNvPicPr>
          <p:nvPr/>
        </p:nvPicPr>
        <p:blipFill>
          <a:blip r:embed="rId4"/>
          <a:stretch>
            <a:fillRect/>
          </a:stretch>
        </p:blipFill>
        <p:spPr>
          <a:xfrm>
            <a:off x="149697" y="4354579"/>
            <a:ext cx="3038097" cy="1655762"/>
          </a:xfrm>
          <a:prstGeom prst="rect">
            <a:avLst/>
          </a:prstGeom>
        </p:spPr>
      </p:pic>
      <p:pic>
        <p:nvPicPr>
          <p:cNvPr id="7" name="Picture 5">
            <a:extLst>
              <a:ext uri="{FF2B5EF4-FFF2-40B4-BE49-F238E27FC236}">
                <a16:creationId xmlns:a16="http://schemas.microsoft.com/office/drawing/2014/main" id="{59A5D4DD-5D20-3542-8A14-8C4554C5E38C}"/>
              </a:ext>
            </a:extLst>
          </p:cNvPr>
          <p:cNvPicPr/>
          <p:nvPr/>
        </p:nvPicPr>
        <p:blipFill>
          <a:blip r:embed="rId5" cstate="print">
            <a:extLst>
              <a:ext uri="{28A0092B-C50C-407E-A947-70E740481C1C}">
                <a14:useLocalDpi xmlns:a14="http://schemas.microsoft.com/office/drawing/2010/main" val="0"/>
              </a:ext>
            </a:extLst>
          </a:blip>
          <a:srcRect l="7639" r="7639"/>
          <a:stretch>
            <a:fillRect/>
          </a:stretch>
        </p:blipFill>
        <p:spPr>
          <a:xfrm>
            <a:off x="3274637" y="4354580"/>
            <a:ext cx="2357378" cy="1655762"/>
          </a:xfrm>
          <a:prstGeom prst="rect">
            <a:avLst/>
          </a:prstGeom>
        </p:spPr>
      </p:pic>
      <p:pic>
        <p:nvPicPr>
          <p:cNvPr id="9" name="Picture 2" descr="C:\Users\slevangie\AppData\Local\Microsoft\Windows\INetCache\Content.MSO\22228B5F.tmp">
            <a:extLst>
              <a:ext uri="{FF2B5EF4-FFF2-40B4-BE49-F238E27FC236}">
                <a16:creationId xmlns:a16="http://schemas.microsoft.com/office/drawing/2014/main" id="{64DBE828-0CEC-FD44-A468-3CA1A8C53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875" y="4354580"/>
            <a:ext cx="3235731" cy="1655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609BBF-2921-4F41-A69A-CD09DA8CA116}"/>
              </a:ext>
            </a:extLst>
          </p:cNvPr>
          <p:cNvSpPr txBox="1"/>
          <p:nvPr/>
        </p:nvSpPr>
        <p:spPr>
          <a:xfrm>
            <a:off x="2143593" y="404734"/>
            <a:ext cx="184731" cy="369332"/>
          </a:xfrm>
          <a:prstGeom prst="rect">
            <a:avLst/>
          </a:prstGeom>
          <a:noFill/>
        </p:spPr>
        <p:txBody>
          <a:bodyPr wrap="none" rtlCol="0">
            <a:spAutoFit/>
          </a:bodyPr>
          <a:lstStyle/>
          <a:p>
            <a:endParaRPr lang="en-US"/>
          </a:p>
        </p:txBody>
      </p:sp>
      <p:sp>
        <p:nvSpPr>
          <p:cNvPr id="8" name="TextBox 1">
            <a:extLst>
              <a:ext uri="{FF2B5EF4-FFF2-40B4-BE49-F238E27FC236}">
                <a16:creationId xmlns:a16="http://schemas.microsoft.com/office/drawing/2014/main" id="{987B716B-B07B-94DA-806A-0F9566E4CE26}"/>
              </a:ext>
            </a:extLst>
          </p:cNvPr>
          <p:cNvSpPr txBox="1"/>
          <p:nvPr/>
        </p:nvSpPr>
        <p:spPr>
          <a:xfrm>
            <a:off x="206188" y="6176681"/>
            <a:ext cx="116541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 2023 President and Fellows of Harvard College. This work is licensed under </a:t>
            </a:r>
            <a:r>
              <a:rPr lang="en-US" sz="1000" u="sng" dirty="0">
                <a:solidFill>
                  <a:srgbClr val="0000FF"/>
                </a:solidFill>
                <a:effectLst/>
                <a:latin typeface="Times New Roman" panose="02020603050405020304" pitchFamily="18" charset="0"/>
                <a:ea typeface="Times New Roman" panose="02020603050405020304" pitchFamily="18" charset="0"/>
                <a:hlinkClick r:id="rId7"/>
              </a:rPr>
              <a:t>Creative Commons Attribution-NonCommercial-ShareAlike 4.0 International</a:t>
            </a:r>
            <a:r>
              <a:rPr lang="en-US" sz="1000" dirty="0">
                <a:solidFill>
                  <a:srgbClr val="000000"/>
                </a:solidFill>
                <a:effectLst/>
                <a:latin typeface="Times New Roman" panose="02020603050405020304" pitchFamily="18" charset="0"/>
                <a:ea typeface="Times New Roman" panose="02020603050405020304" pitchFamily="18" charset="0"/>
              </a:rPr>
              <a:t>. Funded by the LEGO Foundation, this resource was developed by Pedagogy of Play at Project </a:t>
            </a:r>
            <a:r>
              <a:rPr lang="en-US" sz="1000">
                <a:solidFill>
                  <a:srgbClr val="000000"/>
                </a:solidFill>
                <a:effectLst/>
                <a:latin typeface="Times New Roman" panose="02020603050405020304" pitchFamily="18" charset="0"/>
                <a:ea typeface="Times New Roman" panose="02020603050405020304" pitchFamily="18" charset="0"/>
              </a:rPr>
              <a:t>Zero.</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028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4701-0065-5040-9465-6B11F679A3BC}"/>
              </a:ext>
            </a:extLst>
          </p:cNvPr>
          <p:cNvSpPr>
            <a:spLocks noGrp="1"/>
          </p:cNvSpPr>
          <p:nvPr>
            <p:ph type="title"/>
          </p:nvPr>
        </p:nvSpPr>
        <p:spPr>
          <a:xfrm>
            <a:off x="633158" y="1546333"/>
            <a:ext cx="4560098" cy="3765334"/>
          </a:xfrm>
        </p:spPr>
        <p:txBody>
          <a:bodyPr vert="horz" lIns="91440" tIns="45720" rIns="91440" bIns="45720" rtlCol="0" anchor="b">
            <a:noAutofit/>
          </a:bodyPr>
          <a:lstStyle/>
          <a:p>
            <a:pPr algn="ctr"/>
            <a:r>
              <a:rPr lang="en-US" b="1"/>
              <a:t>Subjective and Objective</a:t>
            </a:r>
            <a:br>
              <a:rPr lang="en-US" b="1"/>
            </a:br>
            <a:br>
              <a:rPr lang="en-US" b="1"/>
            </a:br>
            <a:r>
              <a:rPr lang="en-US" sz="2800" b="1"/>
              <a:t>What does playful learning look like? (objective)</a:t>
            </a:r>
            <a:br>
              <a:rPr lang="en-US" sz="2800" b="1"/>
            </a:br>
            <a:br>
              <a:rPr lang="en-US" sz="2800" b="1"/>
            </a:br>
            <a:r>
              <a:rPr lang="en-US" sz="2800" b="1"/>
              <a:t>What does it feel like? (subjective)</a:t>
            </a:r>
            <a:br>
              <a:rPr lang="en-US" sz="2800" b="1"/>
            </a:br>
            <a:endParaRPr lang="en-US" sz="2800" b="1"/>
          </a:p>
        </p:txBody>
      </p:sp>
      <p:pic>
        <p:nvPicPr>
          <p:cNvPr id="4" name="Picture 3" descr="Diagram&#10;&#10;Description automatically generated">
            <a:extLst>
              <a:ext uri="{FF2B5EF4-FFF2-40B4-BE49-F238E27FC236}">
                <a16:creationId xmlns:a16="http://schemas.microsoft.com/office/drawing/2014/main" id="{53B52DF6-8453-3BC7-6955-F74DA86F14C8}"/>
              </a:ext>
            </a:extLst>
          </p:cNvPr>
          <p:cNvPicPr>
            <a:picLocks noChangeAspect="1"/>
          </p:cNvPicPr>
          <p:nvPr/>
        </p:nvPicPr>
        <p:blipFill>
          <a:blip r:embed="rId3"/>
          <a:stretch>
            <a:fillRect/>
          </a:stretch>
        </p:blipFill>
        <p:spPr>
          <a:xfrm>
            <a:off x="5423647" y="0"/>
            <a:ext cx="6768353" cy="6858000"/>
          </a:xfrm>
          <a:prstGeom prst="rect">
            <a:avLst/>
          </a:prstGeom>
        </p:spPr>
      </p:pic>
    </p:spTree>
    <p:extLst>
      <p:ext uri="{BB962C8B-B14F-4D97-AF65-F5344CB8AC3E}">
        <p14:creationId xmlns:p14="http://schemas.microsoft.com/office/powerpoint/2010/main" val="299123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354897" y="248511"/>
            <a:ext cx="3868310"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autonomy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intrinsic motivation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setting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negotiating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choosing how long to work/play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choosing collaborators and 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influencing the direction of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making and changing rules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being spontaneous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moving around</a:t>
            </a:r>
          </a:p>
        </p:txBody>
      </p:sp>
      <p:sp>
        <p:nvSpPr>
          <p:cNvPr id="10" name="TextBox 9">
            <a:extLst>
              <a:ext uri="{FF2B5EF4-FFF2-40B4-BE49-F238E27FC236}">
                <a16:creationId xmlns:a16="http://schemas.microsoft.com/office/drawing/2014/main" id="{4D511B8C-45F2-D347-A9D9-A588907A155E}"/>
              </a:ext>
            </a:extLst>
          </p:cNvPr>
          <p:cNvSpPr txBox="1"/>
          <p:nvPr/>
        </p:nvSpPr>
        <p:spPr>
          <a:xfrm>
            <a:off x="4742509" y="142924"/>
            <a:ext cx="4171217" cy="6052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Wonder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novelty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fascination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surprise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risk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trying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reflecting on mistakes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focusing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improvising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pretending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inventing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imagining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exploring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creating</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426548" y="129651"/>
            <a:ext cx="3352799" cy="72635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Delight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enjoyment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discovering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being silly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competing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singing/humming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smiling/laughing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anticipating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joking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hygge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being altruistic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expressing 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working through a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E5BC0B03-B097-7957-FE2C-BE998BD79DE8}"/>
              </a:ext>
            </a:extLst>
          </p:cNvPr>
          <p:cNvPicPr>
            <a:picLocks noChangeAspect="1"/>
          </p:cNvPicPr>
          <p:nvPr/>
        </p:nvPicPr>
        <p:blipFill>
          <a:blip r:embed="rId3"/>
          <a:stretch>
            <a:fillRect/>
          </a:stretch>
        </p:blipFill>
        <p:spPr>
          <a:xfrm>
            <a:off x="2398643" y="5019048"/>
            <a:ext cx="1554128" cy="1574713"/>
          </a:xfrm>
          <a:prstGeom prst="rect">
            <a:avLst/>
          </a:prstGeom>
        </p:spPr>
      </p:pic>
    </p:spTree>
    <p:extLst>
      <p:ext uri="{BB962C8B-B14F-4D97-AF65-F5344CB8AC3E}">
        <p14:creationId xmlns:p14="http://schemas.microsoft.com/office/powerpoint/2010/main" val="72758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1445950-47B6-EF30-E012-C7868EE49AD8}"/>
              </a:ext>
            </a:extLst>
          </p:cNvPr>
          <p:cNvPicPr>
            <a:picLocks noChangeAspect="1"/>
          </p:cNvPicPr>
          <p:nvPr/>
        </p:nvPicPr>
        <p:blipFill>
          <a:blip r:embed="rId3"/>
          <a:stretch>
            <a:fillRect/>
          </a:stretch>
        </p:blipFill>
        <p:spPr>
          <a:xfrm>
            <a:off x="3214284" y="0"/>
            <a:ext cx="5763432" cy="6858000"/>
          </a:xfrm>
          <a:prstGeom prst="rect">
            <a:avLst/>
          </a:prstGeom>
        </p:spPr>
      </p:pic>
    </p:spTree>
    <p:extLst>
      <p:ext uri="{BB962C8B-B14F-4D97-AF65-F5344CB8AC3E}">
        <p14:creationId xmlns:p14="http://schemas.microsoft.com/office/powerpoint/2010/main" val="263114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630884" y="128130"/>
            <a:ext cx="3605023"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feels like...</a:t>
            </a: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courage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freedom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part of something bigger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looks like...</a:t>
            </a: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valuing own and others’ ideas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seeing peers as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voicing 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learning is a communal effort in which learners feel encouraged to lead their learning and support each other in the process</a:t>
            </a:r>
          </a:p>
        </p:txBody>
      </p:sp>
      <p:sp>
        <p:nvSpPr>
          <p:cNvPr id="10" name="TextBox 9">
            <a:extLst>
              <a:ext uri="{FF2B5EF4-FFF2-40B4-BE49-F238E27FC236}">
                <a16:creationId xmlns:a16="http://schemas.microsoft.com/office/drawing/2014/main" id="{4D511B8C-45F2-D347-A9D9-A588907A155E}"/>
              </a:ext>
            </a:extLst>
          </p:cNvPr>
          <p:cNvSpPr txBox="1"/>
          <p:nvPr/>
        </p:nvSpPr>
        <p:spPr>
          <a:xfrm>
            <a:off x="4761922" y="128130"/>
            <a:ext cx="3626541"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fascination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eagerness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positive frustration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considering a variety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discussing and debating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learning from mistakes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experimenting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creating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imagining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huddling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the learning community encourages individual and collective inquiry, risk taking, and exploration of “wild ideas”</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619002" y="128130"/>
            <a:ext cx="335279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Enjoyment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anticipation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smiling and laughing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being surprised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participating actively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joking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singing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social bonding creates an atmosphere of warmth and excitement</a:t>
            </a:r>
          </a:p>
        </p:txBody>
      </p:sp>
      <p:pic>
        <p:nvPicPr>
          <p:cNvPr id="4" name="Picture 3" descr="Diagram&#10;&#10;Description automatically generated">
            <a:extLst>
              <a:ext uri="{FF2B5EF4-FFF2-40B4-BE49-F238E27FC236}">
                <a16:creationId xmlns:a16="http://schemas.microsoft.com/office/drawing/2014/main" id="{85AA2AD7-208E-3224-C675-D4B87BB2AFDE}"/>
              </a:ext>
            </a:extLst>
          </p:cNvPr>
          <p:cNvPicPr>
            <a:picLocks noChangeAspect="1"/>
          </p:cNvPicPr>
          <p:nvPr/>
        </p:nvPicPr>
        <p:blipFill>
          <a:blip r:embed="rId3"/>
          <a:stretch>
            <a:fillRect/>
          </a:stretch>
        </p:blipFill>
        <p:spPr>
          <a:xfrm>
            <a:off x="2871768" y="155230"/>
            <a:ext cx="1594678" cy="1453769"/>
          </a:xfrm>
          <a:prstGeom prst="rect">
            <a:avLst/>
          </a:prstGeom>
        </p:spPr>
      </p:pic>
    </p:spTree>
    <p:extLst>
      <p:ext uri="{BB962C8B-B14F-4D97-AF65-F5344CB8AC3E}">
        <p14:creationId xmlns:p14="http://schemas.microsoft.com/office/powerpoint/2010/main" val="57418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k dance.mp4" descr="Esk dance.mp4">
            <a:hlinkClick r:id="" action="ppaction://media"/>
            <a:extLst>
              <a:ext uri="{FF2B5EF4-FFF2-40B4-BE49-F238E27FC236}">
                <a16:creationId xmlns:a16="http://schemas.microsoft.com/office/drawing/2014/main" id="{8E8C01B7-CBF5-2242-81A8-FF5EE355A3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269299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630884" y="128130"/>
            <a:ext cx="3605023"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feels like...</a:t>
            </a: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courage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freedom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part of something bigger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looks like...</a:t>
            </a: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valuing own and others’ ideas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seeing peers as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voicing 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Calibri" panose="020F0502020204030204" pitchFamily="34" charset="0"/>
              </a:rPr>
              <a:t>learning is a communal effort in which learners feel encouraged to lead their learning and support each other in the process</a:t>
            </a:r>
          </a:p>
        </p:txBody>
      </p:sp>
      <p:sp>
        <p:nvSpPr>
          <p:cNvPr id="10" name="TextBox 9">
            <a:extLst>
              <a:ext uri="{FF2B5EF4-FFF2-40B4-BE49-F238E27FC236}">
                <a16:creationId xmlns:a16="http://schemas.microsoft.com/office/drawing/2014/main" id="{4D511B8C-45F2-D347-A9D9-A588907A155E}"/>
              </a:ext>
            </a:extLst>
          </p:cNvPr>
          <p:cNvSpPr txBox="1"/>
          <p:nvPr/>
        </p:nvSpPr>
        <p:spPr>
          <a:xfrm>
            <a:off x="4761922" y="128130"/>
            <a:ext cx="3626541"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fascination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eagerness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positive frustration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considering a variety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discussing and debating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asking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learning from mistakes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experimenting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creating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imagining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huddling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chemeClr val="accent1">
                    <a:lumMod val="75000"/>
                  </a:schemeClr>
                </a:solidFill>
                <a:effectLst/>
                <a:uLnTx/>
                <a:uFillTx/>
                <a:latin typeface="Roboto" panose="02000000000000000000" pitchFamily="2" charset="0"/>
                <a:ea typeface="Roboto" panose="02000000000000000000" pitchFamily="2" charset="0"/>
                <a:cs typeface="Calibri" panose="020F0502020204030204" pitchFamily="34" charset="0"/>
              </a:rPr>
              <a:t>the learning community encourages individual and collective inquiry, risk taking, and exploration of “wild ideas”</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619002" y="128130"/>
            <a:ext cx="3352799"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Enjoyment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feels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anticipation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belonging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celebrating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smiling and laughing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being surprised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participating actively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joking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singing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ubuntu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Calibri" panose="020F0502020204030204" pitchFamily="34" charset="0"/>
              </a:rPr>
              <a:t>social bonding creates an atmosphere of warmth and excitement</a:t>
            </a:r>
          </a:p>
        </p:txBody>
      </p:sp>
      <p:pic>
        <p:nvPicPr>
          <p:cNvPr id="4" name="Picture 3" descr="Diagram&#10;&#10;Description automatically generated">
            <a:extLst>
              <a:ext uri="{FF2B5EF4-FFF2-40B4-BE49-F238E27FC236}">
                <a16:creationId xmlns:a16="http://schemas.microsoft.com/office/drawing/2014/main" id="{85AA2AD7-208E-3224-C675-D4B87BB2AFDE}"/>
              </a:ext>
            </a:extLst>
          </p:cNvPr>
          <p:cNvPicPr>
            <a:picLocks noChangeAspect="1"/>
          </p:cNvPicPr>
          <p:nvPr/>
        </p:nvPicPr>
        <p:blipFill>
          <a:blip r:embed="rId3"/>
          <a:stretch>
            <a:fillRect/>
          </a:stretch>
        </p:blipFill>
        <p:spPr>
          <a:xfrm>
            <a:off x="2871768" y="155230"/>
            <a:ext cx="1594678" cy="1453769"/>
          </a:xfrm>
          <a:prstGeom prst="rect">
            <a:avLst/>
          </a:prstGeom>
        </p:spPr>
      </p:pic>
    </p:spTree>
    <p:extLst>
      <p:ext uri="{BB962C8B-B14F-4D97-AF65-F5344CB8AC3E}">
        <p14:creationId xmlns:p14="http://schemas.microsoft.com/office/powerpoint/2010/main" val="3006354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630884" y="128130"/>
            <a:ext cx="3605023" cy="6463308"/>
          </a:xfrm>
          <a:prstGeom prst="rect">
            <a:avLst/>
          </a:prstGeom>
          <a:noFill/>
        </p:spPr>
        <p:txBody>
          <a:bodyPr wrap="square" rtlCol="0">
            <a:spAutoFit/>
          </a:bodyPr>
          <a:lstStyle/>
          <a:p>
            <a:r>
              <a:rPr lang="en-US" sz="2500" b="1">
                <a:solidFill>
                  <a:srgbClr val="174995"/>
                </a:solidFill>
                <a:latin typeface="Roboto" panose="02000000000000000000" pitchFamily="2" charset="0"/>
                <a:ea typeface="Roboto" panose="02000000000000000000" pitchFamily="2" charset="0"/>
                <a:cs typeface="Calibri" panose="020F0502020204030204" pitchFamily="34" charset="0"/>
              </a:rPr>
              <a:t>Ownership</a:t>
            </a:r>
          </a:p>
          <a:p>
            <a:endParaRPr lang="en-US" sz="900" b="1">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174995"/>
                </a:solidFill>
                <a:latin typeface="Roboto" panose="02000000000000000000" pitchFamily="2" charset="0"/>
                <a:ea typeface="Roboto" panose="02000000000000000000" pitchFamily="2" charset="0"/>
                <a:cs typeface="Calibri" panose="020F0502020204030204" pitchFamily="34" charset="0"/>
              </a:rPr>
              <a:t>feels like...</a:t>
            </a:r>
            <a:endParaRPr lang="en-US" sz="100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empowerment</a:t>
            </a: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responsibility</a:t>
            </a: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courage</a:t>
            </a: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pride</a:t>
            </a: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freedom</a:t>
            </a:r>
          </a:p>
          <a:p>
            <a:r>
              <a:rPr lang="en-US" sz="1000">
                <a:solidFill>
                  <a:srgbClr val="174995"/>
                </a:solidFill>
                <a:latin typeface="Roboto" panose="02000000000000000000" pitchFamily="2" charset="0"/>
                <a:ea typeface="Roboto" panose="02000000000000000000" pitchFamily="2" charset="0"/>
                <a:cs typeface="Calibri" panose="020F0502020204030204" pitchFamily="34" charset="0"/>
              </a:rPr>
              <a:t>part of something bigger</a:t>
            </a:r>
          </a:p>
          <a:p>
            <a:endParaRPr lang="en-US" sz="160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2800" b="1">
                <a:solidFill>
                  <a:srgbClr val="174995"/>
                </a:solidFill>
                <a:latin typeface="Roboto" panose="02000000000000000000" pitchFamily="2" charset="0"/>
                <a:ea typeface="Roboto" panose="02000000000000000000" pitchFamily="2" charset="0"/>
                <a:cs typeface="Calibri" panose="020F0502020204030204" pitchFamily="34" charset="0"/>
              </a:rPr>
              <a:t>looks like...</a:t>
            </a:r>
            <a:endParaRPr lang="en-US" sz="280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valuing own and</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	others’ ideas</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seeing peers as</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	resources</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confidence</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collaboration</a:t>
            </a:r>
          </a:p>
          <a:p>
            <a:r>
              <a:rPr lang="en-US" sz="2800">
                <a:solidFill>
                  <a:srgbClr val="174995"/>
                </a:solidFill>
                <a:latin typeface="Roboto" panose="02000000000000000000" pitchFamily="2" charset="0"/>
                <a:ea typeface="Roboto" panose="02000000000000000000" pitchFamily="2" charset="0"/>
                <a:cs typeface="Calibri" panose="020F0502020204030204" pitchFamily="34" charset="0"/>
              </a:rPr>
              <a:t>voicing opinions</a:t>
            </a:r>
          </a:p>
          <a:p>
            <a:endParaRPr lang="en-US" sz="1000">
              <a:solidFill>
                <a:srgbClr val="174995"/>
              </a:solidFill>
              <a:latin typeface="Roboto" panose="02000000000000000000" pitchFamily="2" charset="0"/>
              <a:ea typeface="Roboto" panose="02000000000000000000" pitchFamily="2" charset="0"/>
              <a:cs typeface="Calibri" panose="020F0502020204030204" pitchFamily="34" charset="0"/>
            </a:endParaRPr>
          </a:p>
          <a:p>
            <a:endParaRPr lang="en-US" sz="1000">
              <a:solidFill>
                <a:srgbClr val="174995"/>
              </a:solidFill>
              <a:latin typeface="Roboto" panose="02000000000000000000" pitchFamily="2" charset="0"/>
              <a:ea typeface="Roboto" panose="02000000000000000000" pitchFamily="2" charset="0"/>
              <a:cs typeface="Calibri" panose="020F0502020204030204" pitchFamily="34" charset="0"/>
            </a:endParaRPr>
          </a:p>
          <a:p>
            <a:endParaRPr lang="en-US" sz="1000">
              <a:solidFill>
                <a:srgbClr val="174995"/>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174995"/>
                </a:solidFill>
                <a:latin typeface="Roboto" panose="02000000000000000000" pitchFamily="2" charset="0"/>
                <a:ea typeface="Roboto" panose="02000000000000000000" pitchFamily="2" charset="0"/>
                <a:cs typeface="Calibri" panose="020F0502020204030204" pitchFamily="34" charset="0"/>
              </a:rPr>
              <a:t>ubuntu</a:t>
            </a:r>
          </a:p>
          <a:p>
            <a:r>
              <a:rPr lang="en-US" sz="1000" i="1">
                <a:solidFill>
                  <a:srgbClr val="174995"/>
                </a:solidFill>
                <a:latin typeface="Roboto" panose="02000000000000000000" pitchFamily="2" charset="0"/>
                <a:ea typeface="Roboto" panose="02000000000000000000" pitchFamily="2" charset="0"/>
                <a:cs typeface="Calibri" panose="020F0502020204030204" pitchFamily="34" charset="0"/>
              </a:rPr>
              <a:t>learning is a communal effort in which learners feel encouraged to lead their learning and support each other in the process</a:t>
            </a:r>
          </a:p>
        </p:txBody>
      </p:sp>
      <p:sp>
        <p:nvSpPr>
          <p:cNvPr id="10" name="TextBox 9">
            <a:extLst>
              <a:ext uri="{FF2B5EF4-FFF2-40B4-BE49-F238E27FC236}">
                <a16:creationId xmlns:a16="http://schemas.microsoft.com/office/drawing/2014/main" id="{4D511B8C-45F2-D347-A9D9-A588907A155E}"/>
              </a:ext>
            </a:extLst>
          </p:cNvPr>
          <p:cNvSpPr txBox="1"/>
          <p:nvPr/>
        </p:nvSpPr>
        <p:spPr>
          <a:xfrm>
            <a:off x="4235908" y="128130"/>
            <a:ext cx="4152556" cy="6678751"/>
          </a:xfrm>
          <a:prstGeom prst="rect">
            <a:avLst/>
          </a:prstGeom>
          <a:noFill/>
        </p:spPr>
        <p:txBody>
          <a:bodyPr wrap="square" rtlCol="0">
            <a:spAutoFit/>
          </a:bodyPr>
          <a:lstStyle/>
          <a:p>
            <a:r>
              <a:rPr lang="en-US" sz="2500" b="1">
                <a:solidFill>
                  <a:srgbClr val="00B050"/>
                </a:solidFill>
                <a:latin typeface="Roboto" panose="02000000000000000000" pitchFamily="2" charset="0"/>
                <a:ea typeface="Roboto" panose="02000000000000000000" pitchFamily="2" charset="0"/>
                <a:cs typeface="Calibri" panose="020F0502020204030204" pitchFamily="34" charset="0"/>
              </a:rPr>
              <a:t>Curiosity</a:t>
            </a:r>
          </a:p>
          <a:p>
            <a:endParaRPr lang="en-US" sz="900" b="1">
              <a:solidFill>
                <a:srgbClr val="4B6FB1"/>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00B050"/>
                </a:solidFill>
                <a:latin typeface="Roboto" panose="02000000000000000000" pitchFamily="2" charset="0"/>
                <a:ea typeface="Roboto" panose="02000000000000000000" pitchFamily="2" charset="0"/>
                <a:cs typeface="Calibri" panose="020F0502020204030204" pitchFamily="34" charset="0"/>
              </a:rPr>
              <a:t>feels like...</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engagement</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challenge</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fascination</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inspiration</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eagerness</a:t>
            </a:r>
          </a:p>
          <a:p>
            <a:r>
              <a:rPr lang="en-US" sz="1000">
                <a:solidFill>
                  <a:srgbClr val="00B050"/>
                </a:solidFill>
                <a:latin typeface="Roboto" panose="02000000000000000000" pitchFamily="2" charset="0"/>
                <a:ea typeface="Roboto" panose="02000000000000000000" pitchFamily="2" charset="0"/>
                <a:cs typeface="Calibri" panose="020F0502020204030204" pitchFamily="34" charset="0"/>
              </a:rPr>
              <a:t>positive frustration</a:t>
            </a:r>
          </a:p>
          <a:p>
            <a:endParaRPr lang="en-US" sz="1700">
              <a:solidFill>
                <a:srgbClr val="00B050"/>
              </a:solidFill>
              <a:latin typeface="Roboto" panose="02000000000000000000" pitchFamily="2" charset="0"/>
              <a:ea typeface="Roboto" panose="02000000000000000000" pitchFamily="2" charset="0"/>
              <a:cs typeface="Calibri" panose="020F0502020204030204" pitchFamily="34" charset="0"/>
            </a:endParaRPr>
          </a:p>
          <a:p>
            <a:r>
              <a:rPr lang="en-US" sz="2600" b="1">
                <a:solidFill>
                  <a:srgbClr val="00B050"/>
                </a:solidFill>
                <a:latin typeface="Roboto" panose="02000000000000000000" pitchFamily="2" charset="0"/>
                <a:ea typeface="Roboto" panose="02000000000000000000" pitchFamily="2" charset="0"/>
                <a:cs typeface="Calibri" panose="020F0502020204030204" pitchFamily="34" charset="0"/>
              </a:rPr>
              <a:t>looks like...</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considering a variety of	solutions</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discussing and debating</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asking questions</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learning from mistakes</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experimenting</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creating</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imagining</a:t>
            </a:r>
          </a:p>
          <a:p>
            <a:r>
              <a:rPr lang="en-US" sz="2600">
                <a:solidFill>
                  <a:srgbClr val="00B050"/>
                </a:solidFill>
                <a:latin typeface="Roboto" panose="02000000000000000000" pitchFamily="2" charset="0"/>
                <a:ea typeface="Roboto" panose="02000000000000000000" pitchFamily="2" charset="0"/>
                <a:cs typeface="Calibri" panose="020F0502020204030204" pitchFamily="34" charset="0"/>
              </a:rPr>
              <a:t>huddling</a:t>
            </a:r>
          </a:p>
          <a:p>
            <a:endParaRPr lang="en-US" sz="1700">
              <a:solidFill>
                <a:srgbClr val="00B050"/>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00B050"/>
                </a:solidFill>
                <a:latin typeface="Roboto" panose="02000000000000000000" pitchFamily="2" charset="0"/>
                <a:ea typeface="Roboto" panose="02000000000000000000" pitchFamily="2" charset="0"/>
                <a:cs typeface="Calibri" panose="020F0502020204030204" pitchFamily="34" charset="0"/>
              </a:rPr>
              <a:t>ubuntu</a:t>
            </a:r>
          </a:p>
          <a:p>
            <a:r>
              <a:rPr lang="en-US" sz="1000" i="1">
                <a:solidFill>
                  <a:srgbClr val="00B050"/>
                </a:solidFill>
                <a:latin typeface="Roboto" panose="02000000000000000000" pitchFamily="2" charset="0"/>
                <a:ea typeface="Roboto" panose="02000000000000000000" pitchFamily="2" charset="0"/>
                <a:cs typeface="Calibri" panose="020F0502020204030204" pitchFamily="34" charset="0"/>
              </a:rPr>
              <a:t>the learning community encourages individual and collective inquiry, risk taking, and exploration of “wild ideas”</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081682" y="128130"/>
            <a:ext cx="3890119" cy="5539978"/>
          </a:xfrm>
          <a:prstGeom prst="rect">
            <a:avLst/>
          </a:prstGeom>
          <a:noFill/>
        </p:spPr>
        <p:txBody>
          <a:bodyPr wrap="square" rtlCol="0">
            <a:spAutoFit/>
          </a:bodyPr>
          <a:lstStyle/>
          <a:p>
            <a:r>
              <a:rPr lang="en-US" sz="2500" b="1">
                <a:solidFill>
                  <a:srgbClr val="C00000"/>
                </a:solidFill>
                <a:latin typeface="Roboto" panose="02000000000000000000" pitchFamily="2" charset="0"/>
                <a:ea typeface="Roboto" panose="02000000000000000000" pitchFamily="2" charset="0"/>
                <a:cs typeface="Calibri" panose="020F0502020204030204" pitchFamily="34" charset="0"/>
              </a:rPr>
              <a:t>Enjoyment</a:t>
            </a:r>
          </a:p>
          <a:p>
            <a:endParaRPr lang="en-US" sz="900" b="1">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C00000"/>
                </a:solidFill>
                <a:latin typeface="Roboto" panose="02000000000000000000" pitchFamily="2" charset="0"/>
                <a:ea typeface="Roboto" panose="02000000000000000000" pitchFamily="2" charset="0"/>
                <a:cs typeface="Calibri" panose="020F0502020204030204" pitchFamily="34" charset="0"/>
              </a:rPr>
              <a:t>feels like...</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trust</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anticipation</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belonging</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excitement</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safety</a:t>
            </a:r>
          </a:p>
          <a:p>
            <a:r>
              <a:rPr lang="en-US" sz="1000">
                <a:solidFill>
                  <a:srgbClr val="C00000"/>
                </a:solidFill>
                <a:latin typeface="Roboto" panose="02000000000000000000" pitchFamily="2" charset="0"/>
                <a:ea typeface="Roboto" panose="02000000000000000000" pitchFamily="2" charset="0"/>
                <a:cs typeface="Calibri" panose="020F0502020204030204" pitchFamily="34" charset="0"/>
              </a:rPr>
              <a:t>fun</a:t>
            </a:r>
          </a:p>
          <a:p>
            <a:endParaRPr lang="en-US" sz="170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2800" b="1">
                <a:solidFill>
                  <a:srgbClr val="C00000"/>
                </a:solidFill>
                <a:latin typeface="Roboto" panose="02000000000000000000" pitchFamily="2" charset="0"/>
                <a:ea typeface="Roboto" panose="02000000000000000000" pitchFamily="2" charset="0"/>
                <a:cs typeface="Calibri" panose="020F0502020204030204" pitchFamily="34" charset="0"/>
              </a:rPr>
              <a:t>looks like...</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celebrating</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smiling and laughing</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being surprised</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participating actively</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joking</a:t>
            </a:r>
          </a:p>
          <a:p>
            <a:r>
              <a:rPr lang="en-US" sz="2800">
                <a:solidFill>
                  <a:srgbClr val="C00000"/>
                </a:solidFill>
                <a:latin typeface="Roboto" panose="02000000000000000000" pitchFamily="2" charset="0"/>
                <a:ea typeface="Roboto" panose="02000000000000000000" pitchFamily="2" charset="0"/>
                <a:cs typeface="Calibri" panose="020F0502020204030204" pitchFamily="34" charset="0"/>
              </a:rPr>
              <a:t>singing</a:t>
            </a:r>
          </a:p>
          <a:p>
            <a:endParaRPr lang="en-US" sz="170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000" b="1">
                <a:solidFill>
                  <a:srgbClr val="C00000"/>
                </a:solidFill>
                <a:latin typeface="Roboto" panose="02000000000000000000" pitchFamily="2" charset="0"/>
                <a:ea typeface="Roboto" panose="02000000000000000000" pitchFamily="2" charset="0"/>
                <a:cs typeface="Calibri" panose="020F0502020204030204" pitchFamily="34" charset="0"/>
              </a:rPr>
              <a:t>ubuntu</a:t>
            </a:r>
          </a:p>
          <a:p>
            <a:r>
              <a:rPr lang="en-US" sz="1000" i="1">
                <a:solidFill>
                  <a:srgbClr val="C00000"/>
                </a:solidFill>
                <a:latin typeface="Roboto" panose="02000000000000000000" pitchFamily="2" charset="0"/>
                <a:ea typeface="Roboto" panose="02000000000000000000" pitchFamily="2" charset="0"/>
                <a:cs typeface="Calibri" panose="020F0502020204030204" pitchFamily="34" charset="0"/>
              </a:rPr>
              <a:t>social bonding creates an atmosphere of warmth and excitement</a:t>
            </a:r>
          </a:p>
        </p:txBody>
      </p:sp>
      <p:pic>
        <p:nvPicPr>
          <p:cNvPr id="3" name="Picture 2">
            <a:extLst>
              <a:ext uri="{FF2B5EF4-FFF2-40B4-BE49-F238E27FC236}">
                <a16:creationId xmlns:a16="http://schemas.microsoft.com/office/drawing/2014/main" id="{9AEE69E1-44C4-4143-B71B-A463D481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865" y="482600"/>
            <a:ext cx="1265503" cy="1265503"/>
          </a:xfrm>
          <a:prstGeom prst="rect">
            <a:avLst/>
          </a:prstGeom>
        </p:spPr>
      </p:pic>
    </p:spTree>
    <p:extLst>
      <p:ext uri="{BB962C8B-B14F-4D97-AF65-F5344CB8AC3E}">
        <p14:creationId xmlns:p14="http://schemas.microsoft.com/office/powerpoint/2010/main" val="1970261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33F283B-FDE7-0BBB-138B-E87B81F00DC7}"/>
              </a:ext>
            </a:extLst>
          </p:cNvPr>
          <p:cNvPicPr>
            <a:picLocks noChangeAspect="1"/>
          </p:cNvPicPr>
          <p:nvPr/>
        </p:nvPicPr>
        <p:blipFill>
          <a:blip r:embed="rId3"/>
          <a:stretch>
            <a:fillRect/>
          </a:stretch>
        </p:blipFill>
        <p:spPr>
          <a:xfrm>
            <a:off x="3214284" y="0"/>
            <a:ext cx="5763432" cy="6858000"/>
          </a:xfrm>
          <a:prstGeom prst="rect">
            <a:avLst/>
          </a:prstGeom>
        </p:spPr>
      </p:pic>
    </p:spTree>
    <p:extLst>
      <p:ext uri="{BB962C8B-B14F-4D97-AF65-F5344CB8AC3E}">
        <p14:creationId xmlns:p14="http://schemas.microsoft.com/office/powerpoint/2010/main" val="3027302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53FD02-4A40-3546-A589-929901D5F611}"/>
              </a:ext>
            </a:extLst>
          </p:cNvPr>
          <p:cNvSpPr txBox="1"/>
          <p:nvPr/>
        </p:nvSpPr>
        <p:spPr>
          <a:xfrm>
            <a:off x="122140" y="129650"/>
            <a:ext cx="4125664" cy="6063198"/>
          </a:xfrm>
          <a:prstGeom prst="rect">
            <a:avLst/>
          </a:prstGeom>
          <a:noFill/>
        </p:spPr>
        <p:txBody>
          <a:bodyPr wrap="square" rtlCol="0">
            <a:spAutoFit/>
          </a:bodyPr>
          <a:lstStyle/>
          <a:p>
            <a:r>
              <a:rPr lang="en-US" sz="2500" b="1">
                <a:solidFill>
                  <a:srgbClr val="C00000"/>
                </a:solidFill>
                <a:latin typeface="Roboto" panose="02000000000000000000" pitchFamily="2" charset="0"/>
                <a:ea typeface="Roboto" panose="02000000000000000000" pitchFamily="2" charset="0"/>
                <a:cs typeface="Calibri" panose="020F0502020204030204" pitchFamily="34" charset="0"/>
              </a:rPr>
              <a:t>Empowering </a:t>
            </a:r>
          </a:p>
          <a:p>
            <a:endParaRPr lang="en-US" sz="900" b="1">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600" b="1">
                <a:solidFill>
                  <a:srgbClr val="C00000"/>
                </a:solidFill>
                <a:latin typeface="Roboto" panose="02000000000000000000" pitchFamily="2" charset="0"/>
                <a:ea typeface="Roboto" panose="02000000000000000000" pitchFamily="2" charset="0"/>
                <a:cs typeface="Calibri" panose="020F0502020204030204" pitchFamily="34" charset="0"/>
              </a:rPr>
              <a:t>feels like...</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Ownership</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Agency</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Being heard and seen</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Independence</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Belonging</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Pride</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Freedom</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Confidence</a:t>
            </a:r>
          </a:p>
          <a:p>
            <a:endParaRPr lang="en-US" sz="1600">
              <a:solidFill>
                <a:srgbClr val="C00000"/>
              </a:solidFill>
              <a:latin typeface="Roboto" panose="02000000000000000000" pitchFamily="2" charset="0"/>
              <a:ea typeface="Roboto" panose="02000000000000000000" pitchFamily="2" charset="0"/>
              <a:cs typeface="Calibri" panose="020F0502020204030204" pitchFamily="34" charset="0"/>
            </a:endParaRPr>
          </a:p>
          <a:p>
            <a:r>
              <a:rPr lang="en-US" sz="1600" b="1">
                <a:solidFill>
                  <a:srgbClr val="C00000"/>
                </a:solidFill>
                <a:latin typeface="Roboto" panose="02000000000000000000" pitchFamily="2" charset="0"/>
                <a:ea typeface="Roboto" panose="02000000000000000000" pitchFamily="2" charset="0"/>
                <a:cs typeface="Calibri" panose="020F0502020204030204" pitchFamily="34" charset="0"/>
              </a:rPr>
              <a:t>looks like...</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Having choices and making decisions</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Leadership</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Taking risks </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Co-constructing rules, routines, </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     strategies</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Active and inclusive participation</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Expressing and building on ideas</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Discussing and debating</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Asking for help</a:t>
            </a:r>
          </a:p>
          <a:p>
            <a:r>
              <a:rPr lang="en-US" sz="1600">
                <a:solidFill>
                  <a:srgbClr val="C00000"/>
                </a:solidFill>
                <a:latin typeface="Roboto" panose="02000000000000000000" pitchFamily="2" charset="0"/>
                <a:ea typeface="Roboto" panose="02000000000000000000" pitchFamily="2" charset="0"/>
                <a:cs typeface="Calibri" panose="020F0502020204030204" pitchFamily="34" charset="0"/>
              </a:rPr>
              <a:t>Moving around</a:t>
            </a:r>
          </a:p>
          <a:p>
            <a:endParaRPr lang="en-US">
              <a:solidFill>
                <a:srgbClr val="C00000"/>
              </a:solidFill>
              <a:latin typeface="Roboto" panose="02000000000000000000" pitchFamily="2" charset="0"/>
              <a:ea typeface="Roboto" panose="020000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4D511B8C-45F2-D347-A9D9-A588907A155E}"/>
              </a:ext>
            </a:extLst>
          </p:cNvPr>
          <p:cNvSpPr txBox="1"/>
          <p:nvPr/>
        </p:nvSpPr>
        <p:spPr>
          <a:xfrm>
            <a:off x="3929618" y="129650"/>
            <a:ext cx="4736949" cy="6140142"/>
          </a:xfrm>
          <a:prstGeom prst="rect">
            <a:avLst/>
          </a:prstGeom>
          <a:noFill/>
        </p:spPr>
        <p:txBody>
          <a:bodyPr wrap="square" rtlCol="0">
            <a:spAutoFit/>
          </a:bodyPr>
          <a:lstStyle/>
          <a:p>
            <a:r>
              <a:rPr lang="en-US" sz="2500" b="1">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Meaningful</a:t>
            </a:r>
          </a:p>
          <a:p>
            <a:endParaRPr lang="en-US" sz="1600" b="1">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endParaRPr>
          </a:p>
          <a:p>
            <a:r>
              <a:rPr lang="en-US" sz="1600" b="1">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feels like...</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“It matters”</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Being interested and invested</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Connections to interests, families, the world</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Authenticity</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Inspiration</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Sense of purpose</a:t>
            </a:r>
          </a:p>
          <a:p>
            <a:endPar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endParaRPr>
          </a:p>
          <a:p>
            <a:endPar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endParaRPr>
          </a:p>
          <a:p>
            <a:r>
              <a:rPr lang="en-US" sz="1600" b="1">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looks like...</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Engagement</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Curiosity</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Collaboration </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Drive</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Creating and making</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Imagining and pretending</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Experimenting and investigating </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Problem solving</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Asking questions</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Exploring different perspectives</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Iteration as part of a longer </a:t>
            </a:r>
          </a:p>
          <a:p>
            <a:r>
              <a:rPr lang="en-US" sz="160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process of inquiry</a:t>
            </a:r>
          </a:p>
        </p:txBody>
      </p:sp>
      <p:sp>
        <p:nvSpPr>
          <p:cNvPr id="11" name="TextBox 10">
            <a:extLst>
              <a:ext uri="{FF2B5EF4-FFF2-40B4-BE49-F238E27FC236}">
                <a16:creationId xmlns:a16="http://schemas.microsoft.com/office/drawing/2014/main" id="{AD8EB9A6-EC5B-AD47-9C79-09A974CB7351}"/>
              </a:ext>
            </a:extLst>
          </p:cNvPr>
          <p:cNvSpPr txBox="1"/>
          <p:nvPr/>
        </p:nvSpPr>
        <p:spPr>
          <a:xfrm>
            <a:off x="8666567" y="129650"/>
            <a:ext cx="3352799" cy="6524863"/>
          </a:xfrm>
          <a:prstGeom prst="rect">
            <a:avLst/>
          </a:prstGeom>
          <a:noFill/>
        </p:spPr>
        <p:txBody>
          <a:bodyPr wrap="square" rtlCol="0">
            <a:spAutoFit/>
          </a:bodyPr>
          <a:lstStyle/>
          <a:p>
            <a:r>
              <a:rPr lang="en-US" sz="2500" b="1">
                <a:solidFill>
                  <a:srgbClr val="FFC000"/>
                </a:solidFill>
                <a:latin typeface="Roboto" panose="02000000000000000000" pitchFamily="2" charset="0"/>
                <a:ea typeface="Roboto" panose="02000000000000000000" pitchFamily="2" charset="0"/>
                <a:cs typeface="Calibri" panose="020F0502020204030204" pitchFamily="34" charset="0"/>
              </a:rPr>
              <a:t>Joyful</a:t>
            </a:r>
          </a:p>
          <a:p>
            <a:endParaRPr lang="en-US" sz="900" b="1">
              <a:solidFill>
                <a:srgbClr val="FFC000"/>
              </a:solidFill>
              <a:latin typeface="Roboto" panose="02000000000000000000" pitchFamily="2" charset="0"/>
              <a:ea typeface="Roboto" panose="02000000000000000000" pitchFamily="2" charset="0"/>
              <a:cs typeface="Calibri" panose="020F0502020204030204" pitchFamily="34" charset="0"/>
            </a:endParaRPr>
          </a:p>
          <a:p>
            <a:r>
              <a:rPr lang="en-US" sz="1600" b="1">
                <a:solidFill>
                  <a:srgbClr val="FFC000"/>
                </a:solidFill>
                <a:latin typeface="Roboto" panose="02000000000000000000" pitchFamily="2" charset="0"/>
                <a:ea typeface="Roboto" panose="02000000000000000000" pitchFamily="2" charset="0"/>
                <a:cs typeface="Calibri" panose="020F0502020204030204" pitchFamily="34" charset="0"/>
              </a:rPr>
              <a:t>feels like...</a:t>
            </a:r>
            <a:endParaRPr lang="en-US" sz="1600">
              <a:solidFill>
                <a:srgbClr val="FFC000"/>
              </a:solidFill>
              <a:latin typeface="Roboto" panose="02000000000000000000" pitchFamily="2" charset="0"/>
              <a:ea typeface="Roboto" panose="02000000000000000000" pitchFamily="2" charset="0"/>
              <a:cs typeface="Calibri" panose="020F0502020204030204" pitchFamily="34" charset="0"/>
            </a:endParaRP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Excitement</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Challenge</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Anticipation</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Togetherness</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Figuring it out </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Trust</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Safety</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Comfort</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Happiness</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Fun</a:t>
            </a:r>
          </a:p>
          <a:p>
            <a:endParaRPr lang="en-US" sz="1600">
              <a:solidFill>
                <a:srgbClr val="FFC000"/>
              </a:solidFill>
              <a:latin typeface="Roboto" panose="02000000000000000000" pitchFamily="2" charset="0"/>
              <a:ea typeface="Roboto" panose="02000000000000000000" pitchFamily="2" charset="0"/>
              <a:cs typeface="Calibri" panose="020F0502020204030204" pitchFamily="34" charset="0"/>
            </a:endParaRPr>
          </a:p>
          <a:p>
            <a:r>
              <a:rPr lang="en-US" sz="1600" b="1">
                <a:solidFill>
                  <a:srgbClr val="FFC000"/>
                </a:solidFill>
                <a:latin typeface="Roboto" panose="02000000000000000000" pitchFamily="2" charset="0"/>
                <a:ea typeface="Roboto" panose="02000000000000000000" pitchFamily="2" charset="0"/>
                <a:cs typeface="Calibri" panose="020F0502020204030204" pitchFamily="34" charset="0"/>
              </a:rPr>
              <a:t>looks like...</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Smiling and laughing </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Surprise</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Joking and banter</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Friendship</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Sharing creations and discoveries</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Buzz of activity</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Silliness</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Competition </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Singing</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Celebrating</a:t>
            </a:r>
          </a:p>
          <a:p>
            <a:r>
              <a:rPr lang="en-US" sz="1600">
                <a:solidFill>
                  <a:srgbClr val="FFC000"/>
                </a:solidFill>
                <a:latin typeface="Roboto" panose="02000000000000000000" pitchFamily="2" charset="0"/>
                <a:ea typeface="Roboto" panose="02000000000000000000" pitchFamily="2" charset="0"/>
                <a:cs typeface="Calibri" panose="020F0502020204030204" pitchFamily="34" charset="0"/>
              </a:rPr>
              <a:t>Coziness</a:t>
            </a:r>
          </a:p>
        </p:txBody>
      </p:sp>
      <p:pic>
        <p:nvPicPr>
          <p:cNvPr id="3" name="Picture 2" descr="Diagram&#10;&#10;Description automatically generated">
            <a:extLst>
              <a:ext uri="{FF2B5EF4-FFF2-40B4-BE49-F238E27FC236}">
                <a16:creationId xmlns:a16="http://schemas.microsoft.com/office/drawing/2014/main" id="{65F43F2E-E1E8-85C8-D607-573EFB86775E}"/>
              </a:ext>
            </a:extLst>
          </p:cNvPr>
          <p:cNvPicPr>
            <a:picLocks noChangeAspect="1"/>
          </p:cNvPicPr>
          <p:nvPr/>
        </p:nvPicPr>
        <p:blipFill>
          <a:blip r:embed="rId3"/>
          <a:stretch>
            <a:fillRect/>
          </a:stretch>
        </p:blipFill>
        <p:spPr>
          <a:xfrm>
            <a:off x="6186076" y="2147447"/>
            <a:ext cx="1758122" cy="1766913"/>
          </a:xfrm>
          <a:prstGeom prst="rect">
            <a:avLst/>
          </a:prstGeom>
        </p:spPr>
      </p:pic>
    </p:spTree>
    <p:extLst>
      <p:ext uri="{BB962C8B-B14F-4D97-AF65-F5344CB8AC3E}">
        <p14:creationId xmlns:p14="http://schemas.microsoft.com/office/powerpoint/2010/main" val="117518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59C8B-8AF6-6643-B46E-B4D7DFAD85BC}"/>
              </a:ext>
            </a:extLst>
          </p:cNvPr>
          <p:cNvSpPr txBox="1"/>
          <p:nvPr/>
        </p:nvSpPr>
        <p:spPr>
          <a:xfrm>
            <a:off x="872836" y="2140527"/>
            <a:ext cx="9879884" cy="369332"/>
          </a:xfrm>
          <a:prstGeom prst="rect">
            <a:avLst/>
          </a:prstGeom>
          <a:noFill/>
        </p:spPr>
        <p:txBody>
          <a:bodyPr wrap="none" rtlCol="0">
            <a:spAutoFit/>
          </a:bodyPr>
          <a:lstStyle/>
          <a:p>
            <a:r>
              <a:rPr lang="en-US"/>
              <a:t>Insert a U.S.-based video here from the video library to try out using the indicators from the U.S. schools</a:t>
            </a:r>
          </a:p>
        </p:txBody>
      </p:sp>
    </p:spTree>
    <p:extLst>
      <p:ext uri="{BB962C8B-B14F-4D97-AF65-F5344CB8AC3E}">
        <p14:creationId xmlns:p14="http://schemas.microsoft.com/office/powerpoint/2010/main" val="346918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7BBB-C0F8-BE4D-BE70-5E00D7C65B3D}"/>
              </a:ext>
            </a:extLst>
          </p:cNvPr>
          <p:cNvSpPr>
            <a:spLocks noGrp="1"/>
          </p:cNvSpPr>
          <p:nvPr>
            <p:ph type="title"/>
          </p:nvPr>
        </p:nvSpPr>
        <p:spPr>
          <a:xfrm>
            <a:off x="6281510" y="50367"/>
            <a:ext cx="5910470" cy="2385409"/>
          </a:xfrm>
        </p:spPr>
        <p:txBody>
          <a:bodyPr>
            <a:normAutofit/>
          </a:bodyPr>
          <a:lstStyle/>
          <a:p>
            <a:r>
              <a:rPr lang="en-US" sz="3200" b="1">
                <a:latin typeface="Roboto" panose="02000000000000000000" pitchFamily="2" charset="0"/>
              </a:rPr>
              <a:t>Play is both universal and </a:t>
            </a:r>
            <a:br>
              <a:rPr lang="en-US" sz="3200" b="1">
                <a:latin typeface="Roboto" panose="02000000000000000000" pitchFamily="2" charset="0"/>
              </a:rPr>
            </a:br>
            <a:r>
              <a:rPr lang="en-US" sz="3200" b="1">
                <a:latin typeface="Roboto" panose="02000000000000000000" pitchFamily="2" charset="0"/>
              </a:rPr>
              <a:t>culturally determined</a:t>
            </a:r>
            <a:br>
              <a:rPr lang="en-US" sz="3200" b="1">
                <a:latin typeface="Roboto" panose="02000000000000000000" pitchFamily="2" charset="0"/>
              </a:rPr>
            </a:br>
            <a:endParaRPr lang="en-US" sz="3200" b="1">
              <a:latin typeface="Roboto" panose="02000000000000000000" pitchFamily="2" charset="0"/>
            </a:endParaRPr>
          </a:p>
        </p:txBody>
      </p:sp>
      <p:sp>
        <p:nvSpPr>
          <p:cNvPr id="36" name="Content Placeholder 23">
            <a:extLst>
              <a:ext uri="{FF2B5EF4-FFF2-40B4-BE49-F238E27FC236}">
                <a16:creationId xmlns:a16="http://schemas.microsoft.com/office/drawing/2014/main" id="{C7D7A624-30F0-497A-AD14-3545945312C7}"/>
              </a:ext>
            </a:extLst>
          </p:cNvPr>
          <p:cNvSpPr>
            <a:spLocks noGrp="1"/>
          </p:cNvSpPr>
          <p:nvPr>
            <p:ph idx="1"/>
          </p:nvPr>
        </p:nvSpPr>
        <p:spPr>
          <a:xfrm>
            <a:off x="6926441" y="2107746"/>
            <a:ext cx="4949451" cy="3623204"/>
          </a:xfrm>
        </p:spPr>
        <p:txBody>
          <a:bodyPr anchor="t">
            <a:normAutofit/>
          </a:bodyPr>
          <a:lstStyle/>
          <a:p>
            <a:r>
              <a:rPr lang="en-US" sz="2400"/>
              <a:t>Who children play with</a:t>
            </a:r>
          </a:p>
          <a:p>
            <a:r>
              <a:rPr lang="en-US" sz="2400"/>
              <a:t>How they play</a:t>
            </a:r>
          </a:p>
          <a:p>
            <a:r>
              <a:rPr lang="en-US" sz="2400"/>
              <a:t>Where and when they play</a:t>
            </a:r>
          </a:p>
          <a:p>
            <a:r>
              <a:rPr lang="en-US" sz="2400"/>
              <a:t>When/if they should stop playing</a:t>
            </a:r>
          </a:p>
          <a:p>
            <a:pPr marL="0" indent="0">
              <a:buNone/>
            </a:pPr>
            <a:endParaRPr lang="en-US" sz="2400"/>
          </a:p>
          <a:p>
            <a:pPr marL="0" indent="0">
              <a:buNone/>
            </a:pPr>
            <a:r>
              <a:rPr lang="en-US" sz="2400"/>
              <a:t>…all of these ideas are culturally constructed</a:t>
            </a:r>
          </a:p>
        </p:txBody>
      </p:sp>
      <p:pic>
        <p:nvPicPr>
          <p:cNvPr id="35" name="Content Placeholder 12" descr="A picture containing person, floor, table, outdoor&#10;&#10;Description automatically generated">
            <a:extLst>
              <a:ext uri="{FF2B5EF4-FFF2-40B4-BE49-F238E27FC236}">
                <a16:creationId xmlns:a16="http://schemas.microsoft.com/office/drawing/2014/main" id="{218A4151-39D8-1845-AE8F-E9D756FF6503}"/>
              </a:ext>
            </a:extLst>
          </p:cNvPr>
          <p:cNvPicPr>
            <a:picLocks noChangeAspect="1"/>
          </p:cNvPicPr>
          <p:nvPr/>
        </p:nvPicPr>
        <p:blipFill rotWithShape="1">
          <a:blip r:embed="rId3"/>
          <a:srcRect l="23361" r="1642" b="4"/>
          <a:stretch/>
        </p:blipFill>
        <p:spPr>
          <a:xfrm>
            <a:off x="4700395" y="503560"/>
            <a:ext cx="2020823" cy="2020823"/>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7" name="Picture 6" descr="Screen%20Shot%202018-05-22%20at%2011.27.15%20AM.png">
            <a:extLst>
              <a:ext uri="{FF2B5EF4-FFF2-40B4-BE49-F238E27FC236}">
                <a16:creationId xmlns:a16="http://schemas.microsoft.com/office/drawing/2014/main" id="{EB80BBD3-9A27-4B41-AA76-592E6241617E}"/>
              </a:ext>
            </a:extLst>
          </p:cNvPr>
          <p:cNvPicPr/>
          <p:nvPr/>
        </p:nvPicPr>
        <p:blipFill rotWithShape="1">
          <a:blip r:embed="rId4" cstate="print">
            <a:extLst>
              <a:ext uri="{28A0092B-C50C-407E-A947-70E740481C1C}">
                <a14:useLocalDpi xmlns:a14="http://schemas.microsoft.com/office/drawing/2010/main" val="0"/>
              </a:ext>
            </a:extLst>
          </a:blip>
          <a:srcRect r="29248" b="-2"/>
          <a:stretch/>
        </p:blipFill>
        <p:spPr bwMode="auto">
          <a:xfrm>
            <a:off x="3545526" y="3036573"/>
            <a:ext cx="3051731" cy="2942341"/>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noFill/>
        </p:spPr>
      </p:pic>
      <p:pic>
        <p:nvPicPr>
          <p:cNvPr id="15" name="Picture 14" descr="A group of people sitting in a room&#10;&#10;Description automatically generated">
            <a:extLst>
              <a:ext uri="{FF2B5EF4-FFF2-40B4-BE49-F238E27FC236}">
                <a16:creationId xmlns:a16="http://schemas.microsoft.com/office/drawing/2014/main" id="{4C255AAB-2B94-6F4C-9386-CCE75F8E088F}"/>
              </a:ext>
            </a:extLst>
          </p:cNvPr>
          <p:cNvPicPr>
            <a:picLocks noChangeAspect="1"/>
          </p:cNvPicPr>
          <p:nvPr/>
        </p:nvPicPr>
        <p:blipFill rotWithShape="1">
          <a:blip r:embed="rId5"/>
          <a:srcRect l="11765" r="2" b="2"/>
          <a:stretch/>
        </p:blipFill>
        <p:spPr>
          <a:xfrm>
            <a:off x="20" y="9"/>
            <a:ext cx="4231970" cy="3597205"/>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9" name="Picture 18" descr="A group of people sitting at a desk in front of a crowd&#10;&#10;Description automatically generated">
            <a:extLst>
              <a:ext uri="{FF2B5EF4-FFF2-40B4-BE49-F238E27FC236}">
                <a16:creationId xmlns:a16="http://schemas.microsoft.com/office/drawing/2014/main" id="{6AE5F364-B0D2-FA4F-97F2-5D777A89E005}"/>
              </a:ext>
            </a:extLst>
          </p:cNvPr>
          <p:cNvPicPr>
            <a:picLocks noChangeAspect="1"/>
          </p:cNvPicPr>
          <p:nvPr/>
        </p:nvPicPr>
        <p:blipFill rotWithShape="1">
          <a:blip r:embed="rId6"/>
          <a:srcRect l="6590" r="7231" b="1"/>
          <a:stretch/>
        </p:blipFill>
        <p:spPr>
          <a:xfrm>
            <a:off x="1" y="3919348"/>
            <a:ext cx="3380934" cy="2942342"/>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pic>
        <p:nvPicPr>
          <p:cNvPr id="8" name="Picture 7">
            <a:extLst>
              <a:ext uri="{FF2B5EF4-FFF2-40B4-BE49-F238E27FC236}">
                <a16:creationId xmlns:a16="http://schemas.microsoft.com/office/drawing/2014/main" id="{D751D090-852A-9F49-A8FF-61107895F69A}"/>
              </a:ext>
            </a:extLst>
          </p:cNvPr>
          <p:cNvPicPr>
            <a:picLocks noChangeAspect="1"/>
          </p:cNvPicPr>
          <p:nvPr/>
        </p:nvPicPr>
        <p:blipFill>
          <a:blip r:embed="rId7"/>
          <a:stretch>
            <a:fillRect/>
          </a:stretch>
        </p:blipFill>
        <p:spPr>
          <a:xfrm>
            <a:off x="10142763" y="5059044"/>
            <a:ext cx="1748589" cy="1748589"/>
          </a:xfrm>
          <a:prstGeom prst="rect">
            <a:avLst/>
          </a:prstGeom>
        </p:spPr>
      </p:pic>
    </p:spTree>
    <p:extLst>
      <p:ext uri="{BB962C8B-B14F-4D97-AF65-F5344CB8AC3E}">
        <p14:creationId xmlns:p14="http://schemas.microsoft.com/office/powerpoint/2010/main" val="294682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a:extLst>
              <a:ext uri="{FF2B5EF4-FFF2-40B4-BE49-F238E27FC236}">
                <a16:creationId xmlns:a16="http://schemas.microsoft.com/office/drawing/2014/main" id="{DE9E51D2-18CB-4FCC-AB5C-EF788F4669F1}"/>
              </a:ext>
            </a:extLst>
          </p:cNvPr>
          <p:cNvSpPr txBox="1"/>
          <p:nvPr/>
        </p:nvSpPr>
        <p:spPr>
          <a:xfrm>
            <a:off x="5391532" y="1892814"/>
            <a:ext cx="877734" cy="4308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chemeClr val="bg1"/>
                </a:solidFill>
                <a:latin typeface="Calibri"/>
                <a:ea typeface="Roboto" panose="02000000000000000000" pitchFamily="2" charset="0"/>
                <a:cs typeface="Calibri"/>
              </a:rPr>
              <a:t>Playful</a:t>
            </a:r>
          </a:p>
          <a:p>
            <a:pPr algn="ctr"/>
            <a:r>
              <a:rPr lang="en-US" sz="1100" b="1">
                <a:solidFill>
                  <a:schemeClr val="bg1"/>
                </a:solidFill>
                <a:latin typeface="Calibri"/>
                <a:ea typeface="Roboto" panose="02000000000000000000" pitchFamily="2" charset="0"/>
                <a:cs typeface="Calibri"/>
              </a:rPr>
              <a:t>Learning</a:t>
            </a:r>
            <a:endParaRPr lang="en-US" sz="1100">
              <a:solidFill>
                <a:schemeClr val="bg1"/>
              </a:solidFill>
              <a:latin typeface="Calibri"/>
              <a:ea typeface="Roboto" panose="02000000000000000000" pitchFamily="2" charset="0"/>
              <a:cs typeface="Calibri"/>
            </a:endParaRPr>
          </a:p>
        </p:txBody>
      </p:sp>
      <p:sp>
        <p:nvSpPr>
          <p:cNvPr id="15" name="TextBox 3">
            <a:extLst>
              <a:ext uri="{FF2B5EF4-FFF2-40B4-BE49-F238E27FC236}">
                <a16:creationId xmlns:a16="http://schemas.microsoft.com/office/drawing/2014/main" id="{4A12F364-6627-4EDF-8240-123576633AA5}"/>
              </a:ext>
            </a:extLst>
          </p:cNvPr>
          <p:cNvSpPr txBox="1"/>
          <p:nvPr/>
        </p:nvSpPr>
        <p:spPr>
          <a:xfrm>
            <a:off x="4444651" y="1351594"/>
            <a:ext cx="134902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Ownership</a:t>
            </a:r>
            <a:endParaRPr lang="en-US">
              <a:solidFill>
                <a:schemeClr val="bg1"/>
              </a:solidFill>
              <a:latin typeface="Calibri"/>
              <a:ea typeface="Roboto" panose="02000000000000000000" pitchFamily="2" charset="0"/>
              <a:cs typeface="Calibri"/>
            </a:endParaRPr>
          </a:p>
        </p:txBody>
      </p:sp>
      <p:sp>
        <p:nvSpPr>
          <p:cNvPr id="16" name="TextBox 4">
            <a:extLst>
              <a:ext uri="{FF2B5EF4-FFF2-40B4-BE49-F238E27FC236}">
                <a16:creationId xmlns:a16="http://schemas.microsoft.com/office/drawing/2014/main" id="{E777DF25-D69B-4BCE-936C-F7EB2C221D87}"/>
              </a:ext>
            </a:extLst>
          </p:cNvPr>
          <p:cNvSpPr txBox="1"/>
          <p:nvPr/>
        </p:nvSpPr>
        <p:spPr>
          <a:xfrm>
            <a:off x="5616918" y="1350772"/>
            <a:ext cx="173582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Curiosity</a:t>
            </a:r>
            <a:endParaRPr lang="en-US">
              <a:solidFill>
                <a:schemeClr val="bg1"/>
              </a:solidFill>
              <a:latin typeface="Calibri"/>
              <a:ea typeface="Roboto" panose="02000000000000000000" pitchFamily="2" charset="0"/>
              <a:cs typeface="Calibri"/>
            </a:endParaRPr>
          </a:p>
        </p:txBody>
      </p:sp>
      <p:sp>
        <p:nvSpPr>
          <p:cNvPr id="17" name="TextBox 5">
            <a:extLst>
              <a:ext uri="{FF2B5EF4-FFF2-40B4-BE49-F238E27FC236}">
                <a16:creationId xmlns:a16="http://schemas.microsoft.com/office/drawing/2014/main" id="{754BB4CA-C2E5-4FF7-800E-592F66693EC4}"/>
              </a:ext>
            </a:extLst>
          </p:cNvPr>
          <p:cNvSpPr txBox="1"/>
          <p:nvPr/>
        </p:nvSpPr>
        <p:spPr>
          <a:xfrm>
            <a:off x="4799284" y="2785725"/>
            <a:ext cx="17696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a:ea typeface="Roboto" panose="02000000000000000000" pitchFamily="2" charset="0"/>
                <a:cs typeface="Calibri"/>
              </a:rPr>
              <a:t>Enjoyment</a:t>
            </a:r>
            <a:endParaRPr lang="en-US">
              <a:solidFill>
                <a:schemeClr val="bg1"/>
              </a:solidFill>
              <a:latin typeface="Calibri"/>
              <a:ea typeface="Roboto" panose="02000000000000000000" pitchFamily="2" charset="0"/>
              <a:cs typeface="Calibri"/>
            </a:endParaRPr>
          </a:p>
        </p:txBody>
      </p:sp>
      <p:sp>
        <p:nvSpPr>
          <p:cNvPr id="23" name="TextBox 22">
            <a:extLst>
              <a:ext uri="{FF2B5EF4-FFF2-40B4-BE49-F238E27FC236}">
                <a16:creationId xmlns:a16="http://schemas.microsoft.com/office/drawing/2014/main" id="{EC31084C-502C-45A6-B03F-512F49D13B55}"/>
              </a:ext>
            </a:extLst>
          </p:cNvPr>
          <p:cNvSpPr txBox="1"/>
          <p:nvPr/>
        </p:nvSpPr>
        <p:spPr>
          <a:xfrm>
            <a:off x="188686" y="200781"/>
            <a:ext cx="92452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entury Gothic"/>
              </a:rPr>
              <a:t>Indicators of Playful Learning</a:t>
            </a:r>
          </a:p>
        </p:txBody>
      </p:sp>
      <p:pic>
        <p:nvPicPr>
          <p:cNvPr id="4" name="Picture 3" descr="Diagram&#10;&#10;Description automatically generated">
            <a:extLst>
              <a:ext uri="{FF2B5EF4-FFF2-40B4-BE49-F238E27FC236}">
                <a16:creationId xmlns:a16="http://schemas.microsoft.com/office/drawing/2014/main" id="{64317B40-B1DE-BEBE-34FF-1AEE39848CBD}"/>
              </a:ext>
            </a:extLst>
          </p:cNvPr>
          <p:cNvPicPr>
            <a:picLocks noChangeAspect="1"/>
          </p:cNvPicPr>
          <p:nvPr/>
        </p:nvPicPr>
        <p:blipFill>
          <a:blip r:embed="rId3"/>
          <a:stretch>
            <a:fillRect/>
          </a:stretch>
        </p:blipFill>
        <p:spPr>
          <a:xfrm>
            <a:off x="7352741" y="3354683"/>
            <a:ext cx="2945334" cy="3504700"/>
          </a:xfrm>
          <a:prstGeom prst="rect">
            <a:avLst/>
          </a:prstGeom>
        </p:spPr>
      </p:pic>
      <p:pic>
        <p:nvPicPr>
          <p:cNvPr id="12" name="Picture 11" descr="Diagram&#10;&#10;Description automatically generated">
            <a:extLst>
              <a:ext uri="{FF2B5EF4-FFF2-40B4-BE49-F238E27FC236}">
                <a16:creationId xmlns:a16="http://schemas.microsoft.com/office/drawing/2014/main" id="{C0A1A65C-95E6-786A-4F7F-534DF4D770E9}"/>
              </a:ext>
            </a:extLst>
          </p:cNvPr>
          <p:cNvPicPr>
            <a:picLocks noChangeAspect="1"/>
          </p:cNvPicPr>
          <p:nvPr/>
        </p:nvPicPr>
        <p:blipFill>
          <a:blip r:embed="rId4"/>
          <a:stretch>
            <a:fillRect/>
          </a:stretch>
        </p:blipFill>
        <p:spPr>
          <a:xfrm>
            <a:off x="4812341" y="891355"/>
            <a:ext cx="2486502" cy="2958729"/>
          </a:xfrm>
          <a:prstGeom prst="rect">
            <a:avLst/>
          </a:prstGeom>
        </p:spPr>
      </p:pic>
      <p:pic>
        <p:nvPicPr>
          <p:cNvPr id="24" name="Picture 23" descr="Diagram&#10;&#10;Description automatically generated">
            <a:extLst>
              <a:ext uri="{FF2B5EF4-FFF2-40B4-BE49-F238E27FC236}">
                <a16:creationId xmlns:a16="http://schemas.microsoft.com/office/drawing/2014/main" id="{08F5A779-875B-1DF9-8A36-460F3F4C41DB}"/>
              </a:ext>
            </a:extLst>
          </p:cNvPr>
          <p:cNvPicPr>
            <a:picLocks noChangeAspect="1"/>
          </p:cNvPicPr>
          <p:nvPr/>
        </p:nvPicPr>
        <p:blipFill>
          <a:blip r:embed="rId5"/>
          <a:stretch>
            <a:fillRect/>
          </a:stretch>
        </p:blipFill>
        <p:spPr>
          <a:xfrm>
            <a:off x="176607" y="891355"/>
            <a:ext cx="2730315" cy="3248845"/>
          </a:xfrm>
          <a:prstGeom prst="rect">
            <a:avLst/>
          </a:prstGeom>
        </p:spPr>
      </p:pic>
      <p:pic>
        <p:nvPicPr>
          <p:cNvPr id="26" name="Picture 25" descr="Diagram&#10;&#10;Description automatically generated">
            <a:extLst>
              <a:ext uri="{FF2B5EF4-FFF2-40B4-BE49-F238E27FC236}">
                <a16:creationId xmlns:a16="http://schemas.microsoft.com/office/drawing/2014/main" id="{78D627F9-F9E1-54BA-DCB9-61ECE91B543C}"/>
              </a:ext>
            </a:extLst>
          </p:cNvPr>
          <p:cNvPicPr>
            <a:picLocks noChangeAspect="1"/>
          </p:cNvPicPr>
          <p:nvPr/>
        </p:nvPicPr>
        <p:blipFill>
          <a:blip r:embed="rId6"/>
          <a:stretch>
            <a:fillRect/>
          </a:stretch>
        </p:blipFill>
        <p:spPr>
          <a:xfrm>
            <a:off x="2238038" y="3470085"/>
            <a:ext cx="2945334" cy="3504701"/>
          </a:xfrm>
          <a:prstGeom prst="rect">
            <a:avLst/>
          </a:prstGeom>
        </p:spPr>
      </p:pic>
      <p:pic>
        <p:nvPicPr>
          <p:cNvPr id="2" name="Picture 1" descr="Diagram&#10;&#10;Description automatically generated">
            <a:extLst>
              <a:ext uri="{FF2B5EF4-FFF2-40B4-BE49-F238E27FC236}">
                <a16:creationId xmlns:a16="http://schemas.microsoft.com/office/drawing/2014/main" id="{1D5F69A4-559E-C4CE-4449-51893913A7C9}"/>
              </a:ext>
            </a:extLst>
          </p:cNvPr>
          <p:cNvPicPr>
            <a:picLocks noChangeAspect="1"/>
          </p:cNvPicPr>
          <p:nvPr/>
        </p:nvPicPr>
        <p:blipFill>
          <a:blip r:embed="rId7"/>
          <a:stretch>
            <a:fillRect/>
          </a:stretch>
        </p:blipFill>
        <p:spPr>
          <a:xfrm>
            <a:off x="9204262" y="522293"/>
            <a:ext cx="2540000" cy="2741042"/>
          </a:xfrm>
          <a:prstGeom prst="rect">
            <a:avLst/>
          </a:prstGeom>
        </p:spPr>
      </p:pic>
    </p:spTree>
    <p:extLst>
      <p:ext uri="{BB962C8B-B14F-4D97-AF65-F5344CB8AC3E}">
        <p14:creationId xmlns:p14="http://schemas.microsoft.com/office/powerpoint/2010/main" val="3334393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diagram&#10;&#10;Description automatically generated">
            <a:extLst>
              <a:ext uri="{FF2B5EF4-FFF2-40B4-BE49-F238E27FC236}">
                <a16:creationId xmlns:a16="http://schemas.microsoft.com/office/drawing/2014/main" id="{0534DAD6-4567-D5DE-5F79-683934FFC08F}"/>
              </a:ext>
            </a:extLst>
          </p:cNvPr>
          <p:cNvPicPr>
            <a:picLocks noGrp="1" noChangeAspect="1"/>
          </p:cNvPicPr>
          <p:nvPr>
            <p:ph idx="1"/>
          </p:nvPr>
        </p:nvPicPr>
        <p:blipFill>
          <a:blip r:embed="rId2"/>
          <a:stretch>
            <a:fillRect/>
          </a:stretch>
        </p:blipFill>
        <p:spPr>
          <a:xfrm>
            <a:off x="838200" y="676773"/>
            <a:ext cx="5054600" cy="5599705"/>
          </a:xfrm>
        </p:spPr>
      </p:pic>
      <p:pic>
        <p:nvPicPr>
          <p:cNvPr id="7" name="Picture 6" descr="Diagram&#10;&#10;Description automatically generated">
            <a:extLst>
              <a:ext uri="{FF2B5EF4-FFF2-40B4-BE49-F238E27FC236}">
                <a16:creationId xmlns:a16="http://schemas.microsoft.com/office/drawing/2014/main" id="{5BE169D0-360B-64CF-8A7C-CB46F8356C5A}"/>
              </a:ext>
            </a:extLst>
          </p:cNvPr>
          <p:cNvPicPr>
            <a:picLocks noChangeAspect="1"/>
          </p:cNvPicPr>
          <p:nvPr/>
        </p:nvPicPr>
        <p:blipFill>
          <a:blip r:embed="rId3"/>
          <a:stretch>
            <a:fillRect/>
          </a:stretch>
        </p:blipFill>
        <p:spPr>
          <a:xfrm>
            <a:off x="6553200" y="838715"/>
            <a:ext cx="4800600" cy="5180570"/>
          </a:xfrm>
          <a:prstGeom prst="rect">
            <a:avLst/>
          </a:prstGeom>
        </p:spPr>
      </p:pic>
    </p:spTree>
    <p:extLst>
      <p:ext uri="{BB962C8B-B14F-4D97-AF65-F5344CB8AC3E}">
        <p14:creationId xmlns:p14="http://schemas.microsoft.com/office/powerpoint/2010/main" val="284707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28DBE87-475E-4026-4F7D-AA9954654604}"/>
              </a:ext>
            </a:extLst>
          </p:cNvPr>
          <p:cNvPicPr>
            <a:picLocks noChangeAspect="1"/>
          </p:cNvPicPr>
          <p:nvPr/>
        </p:nvPicPr>
        <p:blipFill>
          <a:blip r:embed="rId3"/>
          <a:stretch>
            <a:fillRect/>
          </a:stretch>
        </p:blipFill>
        <p:spPr>
          <a:xfrm>
            <a:off x="3214284" y="0"/>
            <a:ext cx="5763432" cy="6858000"/>
          </a:xfrm>
          <a:prstGeom prst="rect">
            <a:avLst/>
          </a:prstGeom>
        </p:spPr>
      </p:pic>
    </p:spTree>
    <p:extLst>
      <p:ext uri="{BB962C8B-B14F-4D97-AF65-F5344CB8AC3E}">
        <p14:creationId xmlns:p14="http://schemas.microsoft.com/office/powerpoint/2010/main" val="125169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4398-A346-CC4D-8D13-489443ED0537}"/>
              </a:ext>
            </a:extLst>
          </p:cNvPr>
          <p:cNvSpPr>
            <a:spLocks noGrp="1"/>
          </p:cNvSpPr>
          <p:nvPr>
            <p:ph type="title"/>
          </p:nvPr>
        </p:nvSpPr>
        <p:spPr/>
        <p:txBody>
          <a:bodyPr/>
          <a:lstStyle/>
          <a:p>
            <a:r>
              <a:rPr lang="en-US"/>
              <a:t>Breakout Discussions: </a:t>
            </a:r>
            <a:r>
              <a:rPr lang="en-US" err="1"/>
              <a:t>PoP</a:t>
            </a:r>
            <a:r>
              <a:rPr lang="en-US"/>
              <a:t> Pictures of Practice</a:t>
            </a:r>
          </a:p>
        </p:txBody>
      </p:sp>
      <p:sp>
        <p:nvSpPr>
          <p:cNvPr id="3" name="Content Placeholder 2">
            <a:extLst>
              <a:ext uri="{FF2B5EF4-FFF2-40B4-BE49-F238E27FC236}">
                <a16:creationId xmlns:a16="http://schemas.microsoft.com/office/drawing/2014/main" id="{E31227B0-E913-BA4F-807A-B00D4C084258}"/>
              </a:ext>
            </a:extLst>
          </p:cNvPr>
          <p:cNvSpPr>
            <a:spLocks noGrp="1"/>
          </p:cNvSpPr>
          <p:nvPr>
            <p:ph idx="1"/>
          </p:nvPr>
        </p:nvSpPr>
        <p:spPr/>
        <p:txBody>
          <a:bodyPr/>
          <a:lstStyle/>
          <a:p>
            <a:r>
              <a:rPr lang="en-US"/>
              <a:t>In the Picture of Practice you read:</a:t>
            </a:r>
          </a:p>
          <a:p>
            <a:pPr lvl="1"/>
            <a:r>
              <a:rPr lang="en-US"/>
              <a:t>What indicators of playful learning did you see evident in the examples shared?</a:t>
            </a:r>
          </a:p>
          <a:p>
            <a:pPr lvl="1"/>
            <a:r>
              <a:rPr lang="en-US"/>
              <a:t>What intrigued or puzzled you?</a:t>
            </a:r>
          </a:p>
        </p:txBody>
      </p:sp>
      <p:pic>
        <p:nvPicPr>
          <p:cNvPr id="4" name="Picture 3">
            <a:extLst>
              <a:ext uri="{FF2B5EF4-FFF2-40B4-BE49-F238E27FC236}">
                <a16:creationId xmlns:a16="http://schemas.microsoft.com/office/drawing/2014/main" id="{31C3F75E-8C08-A34E-B723-0A7414F6B5A8}"/>
              </a:ext>
            </a:extLst>
          </p:cNvPr>
          <p:cNvPicPr>
            <a:picLocks noChangeAspect="1"/>
          </p:cNvPicPr>
          <p:nvPr/>
        </p:nvPicPr>
        <p:blipFill>
          <a:blip r:embed="rId2"/>
          <a:stretch>
            <a:fillRect/>
          </a:stretch>
        </p:blipFill>
        <p:spPr>
          <a:xfrm rot="1281441">
            <a:off x="6449072" y="3084722"/>
            <a:ext cx="2333799" cy="3288535"/>
          </a:xfrm>
          <a:prstGeom prst="rect">
            <a:avLst/>
          </a:prstGeom>
        </p:spPr>
      </p:pic>
      <p:pic>
        <p:nvPicPr>
          <p:cNvPr id="5" name="Picture 4">
            <a:extLst>
              <a:ext uri="{FF2B5EF4-FFF2-40B4-BE49-F238E27FC236}">
                <a16:creationId xmlns:a16="http://schemas.microsoft.com/office/drawing/2014/main" id="{FA9D747C-7F3B-184A-B166-026DE0358C6E}"/>
              </a:ext>
            </a:extLst>
          </p:cNvPr>
          <p:cNvPicPr>
            <a:picLocks noChangeAspect="1"/>
          </p:cNvPicPr>
          <p:nvPr/>
        </p:nvPicPr>
        <p:blipFill>
          <a:blip r:embed="rId3"/>
          <a:stretch>
            <a:fillRect/>
          </a:stretch>
        </p:blipFill>
        <p:spPr>
          <a:xfrm rot="1320156">
            <a:off x="7799958" y="3447068"/>
            <a:ext cx="2170845" cy="3117820"/>
          </a:xfrm>
          <a:prstGeom prst="rect">
            <a:avLst/>
          </a:prstGeom>
        </p:spPr>
      </p:pic>
      <p:pic>
        <p:nvPicPr>
          <p:cNvPr id="6" name="Picture 5">
            <a:extLst>
              <a:ext uri="{FF2B5EF4-FFF2-40B4-BE49-F238E27FC236}">
                <a16:creationId xmlns:a16="http://schemas.microsoft.com/office/drawing/2014/main" id="{8D35DFD6-BEC4-C541-8B9B-2392E955CAE4}"/>
              </a:ext>
            </a:extLst>
          </p:cNvPr>
          <p:cNvPicPr>
            <a:picLocks noChangeAspect="1"/>
          </p:cNvPicPr>
          <p:nvPr/>
        </p:nvPicPr>
        <p:blipFill>
          <a:blip r:embed="rId4"/>
          <a:stretch>
            <a:fillRect/>
          </a:stretch>
        </p:blipFill>
        <p:spPr>
          <a:xfrm rot="1385910">
            <a:off x="9445601" y="3557940"/>
            <a:ext cx="2060382" cy="2924078"/>
          </a:xfrm>
          <a:prstGeom prst="rect">
            <a:avLst/>
          </a:prstGeom>
        </p:spPr>
      </p:pic>
    </p:spTree>
    <p:extLst>
      <p:ext uri="{BB962C8B-B14F-4D97-AF65-F5344CB8AC3E}">
        <p14:creationId xmlns:p14="http://schemas.microsoft.com/office/powerpoint/2010/main" val="1111260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1BC5D-EE15-B646-956B-95FB1EC757BE}"/>
              </a:ext>
            </a:extLst>
          </p:cNvPr>
          <p:cNvGrpSpPr/>
          <p:nvPr/>
        </p:nvGrpSpPr>
        <p:grpSpPr>
          <a:xfrm>
            <a:off x="3643254" y="831819"/>
            <a:ext cx="5157697" cy="5440933"/>
            <a:chOff x="1588255" y="886979"/>
            <a:chExt cx="4571660" cy="4911053"/>
          </a:xfrm>
        </p:grpSpPr>
        <p:pic>
          <p:nvPicPr>
            <p:cNvPr id="70" name="Picture 69">
              <a:extLst>
                <a:ext uri="{FF2B5EF4-FFF2-40B4-BE49-F238E27FC236}">
                  <a16:creationId xmlns:a16="http://schemas.microsoft.com/office/drawing/2014/main" id="{D7324972-FC1D-46E0-BCBF-2B8178FFD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255" y="886979"/>
              <a:ext cx="4571660" cy="4911053"/>
            </a:xfrm>
            <a:prstGeom prst="rect">
              <a:avLst/>
            </a:prstGeom>
          </p:spPr>
        </p:pic>
        <p:grpSp>
          <p:nvGrpSpPr>
            <p:cNvPr id="10" name="Group 9">
              <a:extLst>
                <a:ext uri="{FF2B5EF4-FFF2-40B4-BE49-F238E27FC236}">
                  <a16:creationId xmlns:a16="http://schemas.microsoft.com/office/drawing/2014/main" id="{22A939FA-C7F2-604F-BC4F-281E54D46A14}"/>
                </a:ext>
              </a:extLst>
            </p:cNvPr>
            <p:cNvGrpSpPr/>
            <p:nvPr/>
          </p:nvGrpSpPr>
          <p:grpSpPr>
            <a:xfrm>
              <a:off x="1733815" y="1189287"/>
              <a:ext cx="3791835" cy="4422679"/>
              <a:chOff x="3228455" y="562705"/>
              <a:chExt cx="5055779" cy="5896905"/>
            </a:xfrm>
          </p:grpSpPr>
          <p:sp>
            <p:nvSpPr>
              <p:cNvPr id="4" name="TextBox 3">
                <a:extLst>
                  <a:ext uri="{FF2B5EF4-FFF2-40B4-BE49-F238E27FC236}">
                    <a16:creationId xmlns:a16="http://schemas.microsoft.com/office/drawing/2014/main" id="{762DAB8C-89C7-4434-9F17-A02C6FA7AD59}"/>
                  </a:ext>
                </a:extLst>
              </p:cNvPr>
              <p:cNvSpPr txBox="1"/>
              <p:nvPr/>
            </p:nvSpPr>
            <p:spPr>
              <a:xfrm>
                <a:off x="3228455" y="1118558"/>
                <a:ext cx="1081983" cy="2909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feels like...</a:t>
                </a:r>
              </a:p>
            </p:txBody>
          </p:sp>
          <p:sp>
            <p:nvSpPr>
              <p:cNvPr id="5" name="TextBox 4">
                <a:extLst>
                  <a:ext uri="{FF2B5EF4-FFF2-40B4-BE49-F238E27FC236}">
                    <a16:creationId xmlns:a16="http://schemas.microsoft.com/office/drawing/2014/main" id="{641AEAE0-E389-4002-8968-20086BB69B27}"/>
                  </a:ext>
                </a:extLst>
              </p:cNvPr>
              <p:cNvSpPr txBox="1"/>
              <p:nvPr/>
            </p:nvSpPr>
            <p:spPr>
              <a:xfrm>
                <a:off x="3241097" y="2349765"/>
                <a:ext cx="1056699" cy="2909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looks like...</a:t>
                </a:r>
              </a:p>
            </p:txBody>
          </p:sp>
          <p:sp>
            <p:nvSpPr>
              <p:cNvPr id="6" name="TextBox 5">
                <a:extLst>
                  <a:ext uri="{FF2B5EF4-FFF2-40B4-BE49-F238E27FC236}">
                    <a16:creationId xmlns:a16="http://schemas.microsoft.com/office/drawing/2014/main" id="{27B4A77C-474B-418D-9F0C-DD7A6080077F}"/>
                  </a:ext>
                </a:extLst>
              </p:cNvPr>
              <p:cNvSpPr txBox="1"/>
              <p:nvPr/>
            </p:nvSpPr>
            <p:spPr>
              <a:xfrm>
                <a:off x="6192192" y="1241196"/>
                <a:ext cx="992660" cy="2909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feels like...</a:t>
                </a:r>
              </a:p>
            </p:txBody>
          </p:sp>
          <p:sp>
            <p:nvSpPr>
              <p:cNvPr id="7" name="TextBox 6">
                <a:extLst>
                  <a:ext uri="{FF2B5EF4-FFF2-40B4-BE49-F238E27FC236}">
                    <a16:creationId xmlns:a16="http://schemas.microsoft.com/office/drawing/2014/main" id="{3A2FB4E4-C33E-4ADF-B480-987FB1C4E5F4}"/>
                  </a:ext>
                </a:extLst>
              </p:cNvPr>
              <p:cNvSpPr txBox="1"/>
              <p:nvPr/>
            </p:nvSpPr>
            <p:spPr>
              <a:xfrm>
                <a:off x="6699376" y="2716161"/>
                <a:ext cx="970953" cy="4707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looks like...</a:t>
                </a:r>
              </a:p>
            </p:txBody>
          </p:sp>
          <p:sp>
            <p:nvSpPr>
              <p:cNvPr id="8" name="TextBox 7">
                <a:extLst>
                  <a:ext uri="{FF2B5EF4-FFF2-40B4-BE49-F238E27FC236}">
                    <a16:creationId xmlns:a16="http://schemas.microsoft.com/office/drawing/2014/main" id="{FD7DCA18-86F8-4A7B-AEBA-C56B3C9F15A4}"/>
                  </a:ext>
                </a:extLst>
              </p:cNvPr>
              <p:cNvSpPr txBox="1"/>
              <p:nvPr/>
            </p:nvSpPr>
            <p:spPr>
              <a:xfrm>
                <a:off x="4430454" y="4239497"/>
                <a:ext cx="1040165" cy="2909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feels like...</a:t>
                </a:r>
              </a:p>
            </p:txBody>
          </p:sp>
          <p:sp>
            <p:nvSpPr>
              <p:cNvPr id="9" name="TextBox 8">
                <a:extLst>
                  <a:ext uri="{FF2B5EF4-FFF2-40B4-BE49-F238E27FC236}">
                    <a16:creationId xmlns:a16="http://schemas.microsoft.com/office/drawing/2014/main" id="{7AB8116D-56C4-46C9-BEE9-1B282F4C89FD}"/>
                  </a:ext>
                </a:extLst>
              </p:cNvPr>
              <p:cNvSpPr txBox="1"/>
              <p:nvPr/>
            </p:nvSpPr>
            <p:spPr>
              <a:xfrm>
                <a:off x="5979864" y="4895238"/>
                <a:ext cx="994604" cy="290922"/>
              </a:xfrm>
              <a:prstGeom prst="rect">
                <a:avLst/>
              </a:prstGeom>
              <a:noFill/>
            </p:spPr>
            <p:txBody>
              <a:bodyPr wrap="square" rtlCol="0">
                <a:spAutoFit/>
              </a:bodyPr>
              <a:lstStyle/>
              <a:p>
                <a:pPr defTabSz="449505"/>
                <a:r>
                  <a:rPr lang="en-US" sz="971" b="1">
                    <a:solidFill>
                      <a:prstClr val="black"/>
                    </a:solidFill>
                    <a:latin typeface="Roboto" panose="02000000000000000000" pitchFamily="2" charset="0"/>
                    <a:ea typeface="Roboto" panose="02000000000000000000" pitchFamily="2" charset="0"/>
                  </a:rPr>
                  <a:t>looks like...</a:t>
                </a:r>
                <a:endParaRPr lang="en-US" sz="971">
                  <a:solidFill>
                    <a:prstClr val="black"/>
                  </a:solidFill>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B2F22D3B-33BE-4C98-ACA0-7E02FA8ADE16}"/>
                  </a:ext>
                </a:extLst>
              </p:cNvPr>
              <p:cNvSpPr/>
              <p:nvPr/>
            </p:nvSpPr>
            <p:spPr>
              <a:xfrm>
                <a:off x="7616525" y="3208276"/>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37" name="Rectangle 36">
                <a:extLst>
                  <a:ext uri="{FF2B5EF4-FFF2-40B4-BE49-F238E27FC236}">
                    <a16:creationId xmlns:a16="http://schemas.microsoft.com/office/drawing/2014/main" id="{B026E727-DA46-4C66-89C2-E73A9BBAC399}"/>
                  </a:ext>
                </a:extLst>
              </p:cNvPr>
              <p:cNvSpPr/>
              <p:nvPr/>
            </p:nvSpPr>
            <p:spPr>
              <a:xfrm>
                <a:off x="7114416" y="2296101"/>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38" name="Rectangle 37">
                <a:extLst>
                  <a:ext uri="{FF2B5EF4-FFF2-40B4-BE49-F238E27FC236}">
                    <a16:creationId xmlns:a16="http://schemas.microsoft.com/office/drawing/2014/main" id="{E88BD7E4-88E5-43AC-BCDD-32DE4B9195A4}"/>
                  </a:ext>
                </a:extLst>
              </p:cNvPr>
              <p:cNvSpPr/>
              <p:nvPr/>
            </p:nvSpPr>
            <p:spPr>
              <a:xfrm>
                <a:off x="7311667" y="2629331"/>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39" name="Rectangle 38">
                <a:extLst>
                  <a:ext uri="{FF2B5EF4-FFF2-40B4-BE49-F238E27FC236}">
                    <a16:creationId xmlns:a16="http://schemas.microsoft.com/office/drawing/2014/main" id="{9D25C963-36B2-467C-AFA1-D480AA85B019}"/>
                  </a:ext>
                </a:extLst>
              </p:cNvPr>
              <p:cNvSpPr/>
              <p:nvPr/>
            </p:nvSpPr>
            <p:spPr>
              <a:xfrm>
                <a:off x="6611234" y="2968382"/>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285F7CC3-6BAD-4228-ABA2-06FA0CE0EC18}"/>
                  </a:ext>
                </a:extLst>
              </p:cNvPr>
              <p:cNvSpPr/>
              <p:nvPr/>
            </p:nvSpPr>
            <p:spPr>
              <a:xfrm>
                <a:off x="8037925" y="3828681"/>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44" name="Rectangle 43">
                <a:extLst>
                  <a:ext uri="{FF2B5EF4-FFF2-40B4-BE49-F238E27FC236}">
                    <a16:creationId xmlns:a16="http://schemas.microsoft.com/office/drawing/2014/main" id="{A0E512B1-E1B7-4F12-A302-580B0E14E3FF}"/>
                  </a:ext>
                </a:extLst>
              </p:cNvPr>
              <p:cNvSpPr/>
              <p:nvPr/>
            </p:nvSpPr>
            <p:spPr>
              <a:xfrm>
                <a:off x="6452452" y="2633455"/>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48" name="Rectangle 47">
                <a:extLst>
                  <a:ext uri="{FF2B5EF4-FFF2-40B4-BE49-F238E27FC236}">
                    <a16:creationId xmlns:a16="http://schemas.microsoft.com/office/drawing/2014/main" id="{6C2BF8FA-350D-4B36-809C-35639C17331E}"/>
                  </a:ext>
                </a:extLst>
              </p:cNvPr>
              <p:cNvSpPr/>
              <p:nvPr/>
            </p:nvSpPr>
            <p:spPr>
              <a:xfrm>
                <a:off x="6700383" y="3881694"/>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49" name="Rectangle 48">
                <a:extLst>
                  <a:ext uri="{FF2B5EF4-FFF2-40B4-BE49-F238E27FC236}">
                    <a16:creationId xmlns:a16="http://schemas.microsoft.com/office/drawing/2014/main" id="{26A7DC3A-718D-4624-AEC7-AAC13AC24EA6}"/>
                  </a:ext>
                </a:extLst>
              </p:cNvPr>
              <p:cNvSpPr/>
              <p:nvPr/>
            </p:nvSpPr>
            <p:spPr>
              <a:xfrm>
                <a:off x="6466309" y="2292121"/>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50" name="Rectangle 49">
                <a:extLst>
                  <a:ext uri="{FF2B5EF4-FFF2-40B4-BE49-F238E27FC236}">
                    <a16:creationId xmlns:a16="http://schemas.microsoft.com/office/drawing/2014/main" id="{65F245BE-31DD-42A7-848E-20ECC4B59D1E}"/>
                  </a:ext>
                </a:extLst>
              </p:cNvPr>
              <p:cNvSpPr/>
              <p:nvPr/>
            </p:nvSpPr>
            <p:spPr>
              <a:xfrm>
                <a:off x="5675463" y="5934627"/>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1" name="Rectangle 50">
                <a:extLst>
                  <a:ext uri="{FF2B5EF4-FFF2-40B4-BE49-F238E27FC236}">
                    <a16:creationId xmlns:a16="http://schemas.microsoft.com/office/drawing/2014/main" id="{BF83B9A2-0621-44EB-85CC-2FBEFF36CF98}"/>
                  </a:ext>
                </a:extLst>
              </p:cNvPr>
              <p:cNvSpPr/>
              <p:nvPr/>
            </p:nvSpPr>
            <p:spPr>
              <a:xfrm>
                <a:off x="7263551" y="5043699"/>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2" name="Rectangle 51">
                <a:extLst>
                  <a:ext uri="{FF2B5EF4-FFF2-40B4-BE49-F238E27FC236}">
                    <a16:creationId xmlns:a16="http://schemas.microsoft.com/office/drawing/2014/main" id="{8E416DEF-3D53-4BFC-AD88-4453129EAFC8}"/>
                  </a:ext>
                </a:extLst>
              </p:cNvPr>
              <p:cNvSpPr/>
              <p:nvPr/>
            </p:nvSpPr>
            <p:spPr>
              <a:xfrm>
                <a:off x="7515568" y="4657587"/>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725E8DAB-545A-4190-99C1-DB1465DF5957}"/>
                  </a:ext>
                </a:extLst>
              </p:cNvPr>
              <p:cNvSpPr/>
              <p:nvPr/>
            </p:nvSpPr>
            <p:spPr>
              <a:xfrm>
                <a:off x="6914813" y="4823602"/>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54" name="Rectangle 53">
                <a:extLst>
                  <a:ext uri="{FF2B5EF4-FFF2-40B4-BE49-F238E27FC236}">
                    <a16:creationId xmlns:a16="http://schemas.microsoft.com/office/drawing/2014/main" id="{EB4AB6AB-359F-4836-83CD-E323D93381E7}"/>
                  </a:ext>
                </a:extLst>
              </p:cNvPr>
              <p:cNvSpPr/>
              <p:nvPr/>
            </p:nvSpPr>
            <p:spPr>
              <a:xfrm>
                <a:off x="5486401" y="5618858"/>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9F6DEADD-97DF-4DFE-BE01-03A69DFF94AD}"/>
                  </a:ext>
                </a:extLst>
              </p:cNvPr>
              <p:cNvSpPr/>
              <p:nvPr/>
            </p:nvSpPr>
            <p:spPr>
              <a:xfrm>
                <a:off x="6840303" y="5300648"/>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24339F64-0666-4B9B-BEDC-D4A9C588DF98}"/>
                  </a:ext>
                </a:extLst>
              </p:cNvPr>
              <p:cNvSpPr/>
              <p:nvPr/>
            </p:nvSpPr>
            <p:spPr>
              <a:xfrm>
                <a:off x="6375600" y="5874150"/>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B7C3AFBA-0CC5-449E-9ED2-9BB2F4A2EE3A}"/>
                  </a:ext>
                </a:extLst>
              </p:cNvPr>
              <p:cNvSpPr/>
              <p:nvPr/>
            </p:nvSpPr>
            <p:spPr>
              <a:xfrm>
                <a:off x="5951172" y="5320194"/>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58" name="Rectangle 57">
                <a:extLst>
                  <a:ext uri="{FF2B5EF4-FFF2-40B4-BE49-F238E27FC236}">
                    <a16:creationId xmlns:a16="http://schemas.microsoft.com/office/drawing/2014/main" id="{457F09EE-4241-434D-80DC-2BE94C8F6415}"/>
                  </a:ext>
                </a:extLst>
              </p:cNvPr>
              <p:cNvSpPr/>
              <p:nvPr/>
            </p:nvSpPr>
            <p:spPr>
              <a:xfrm>
                <a:off x="5251293" y="6240686"/>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61" name="Rectangle 60">
                <a:extLst>
                  <a:ext uri="{FF2B5EF4-FFF2-40B4-BE49-F238E27FC236}">
                    <a16:creationId xmlns:a16="http://schemas.microsoft.com/office/drawing/2014/main" id="{35CE9B1F-C740-41D2-99A3-7D8DB10AD4EA}"/>
                  </a:ext>
                </a:extLst>
              </p:cNvPr>
              <p:cNvSpPr/>
              <p:nvPr/>
            </p:nvSpPr>
            <p:spPr>
              <a:xfrm>
                <a:off x="5938679" y="5036812"/>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62" name="Rectangle 61">
                <a:extLst>
                  <a:ext uri="{FF2B5EF4-FFF2-40B4-BE49-F238E27FC236}">
                    <a16:creationId xmlns:a16="http://schemas.microsoft.com/office/drawing/2014/main" id="{F7BACEAA-A6E4-41E3-AF6E-DAB62390C1C8}"/>
                  </a:ext>
                </a:extLst>
              </p:cNvPr>
              <p:cNvSpPr/>
              <p:nvPr/>
            </p:nvSpPr>
            <p:spPr>
              <a:xfrm>
                <a:off x="4173166" y="4683041"/>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63" name="Rectangle 62">
                <a:extLst>
                  <a:ext uri="{FF2B5EF4-FFF2-40B4-BE49-F238E27FC236}">
                    <a16:creationId xmlns:a16="http://schemas.microsoft.com/office/drawing/2014/main" id="{E0B5CB9D-AA51-49CF-8398-481C3B675589}"/>
                  </a:ext>
                </a:extLst>
              </p:cNvPr>
              <p:cNvSpPr/>
              <p:nvPr/>
            </p:nvSpPr>
            <p:spPr>
              <a:xfrm>
                <a:off x="4040810" y="5207508"/>
                <a:ext cx="218322" cy="218924"/>
              </a:xfrm>
              <a:prstGeom prst="rect">
                <a:avLst/>
              </a:prstGeom>
            </p:spPr>
            <p:txBody>
              <a:bodyPr wrap="none">
                <a:spAutoFit/>
              </a:bodyPr>
              <a:lstStyle/>
              <a:p>
                <a:pPr defTabSz="449505"/>
                <a:endParaRPr lang="en-US" sz="582">
                  <a:solidFill>
                    <a:prstClr val="black"/>
                  </a:solidFill>
                  <a:latin typeface="Roboto" panose="02000000000000000000" pitchFamily="2" charset="0"/>
                  <a:ea typeface="Roboto" panose="02000000000000000000" pitchFamily="2" charset="0"/>
                </a:endParaRPr>
              </a:p>
            </p:txBody>
          </p:sp>
          <p:sp>
            <p:nvSpPr>
              <p:cNvPr id="64" name="Rectangle 63">
                <a:extLst>
                  <a:ext uri="{FF2B5EF4-FFF2-40B4-BE49-F238E27FC236}">
                    <a16:creationId xmlns:a16="http://schemas.microsoft.com/office/drawing/2014/main" id="{C538CDFB-93B5-4627-9E38-ABD15A0D61EE}"/>
                  </a:ext>
                </a:extLst>
              </p:cNvPr>
              <p:cNvSpPr/>
              <p:nvPr/>
            </p:nvSpPr>
            <p:spPr>
              <a:xfrm>
                <a:off x="4599111" y="4933204"/>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65" name="Rectangle 64">
                <a:extLst>
                  <a:ext uri="{FF2B5EF4-FFF2-40B4-BE49-F238E27FC236}">
                    <a16:creationId xmlns:a16="http://schemas.microsoft.com/office/drawing/2014/main" id="{9B03270C-2826-433A-83C7-E3C54960745A}"/>
                  </a:ext>
                </a:extLst>
              </p:cNvPr>
              <p:cNvSpPr/>
              <p:nvPr/>
            </p:nvSpPr>
            <p:spPr>
              <a:xfrm>
                <a:off x="4060626" y="4933204"/>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66" name="Rectangle 65">
                <a:extLst>
                  <a:ext uri="{FF2B5EF4-FFF2-40B4-BE49-F238E27FC236}">
                    <a16:creationId xmlns:a16="http://schemas.microsoft.com/office/drawing/2014/main" id="{302EB449-F65D-4F3A-B9DE-CA89D7A33A71}"/>
                  </a:ext>
                </a:extLst>
              </p:cNvPr>
              <p:cNvSpPr/>
              <p:nvPr/>
            </p:nvSpPr>
            <p:spPr>
              <a:xfrm>
                <a:off x="4360829" y="4378993"/>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67" name="Rectangle 66">
                <a:extLst>
                  <a:ext uri="{FF2B5EF4-FFF2-40B4-BE49-F238E27FC236}">
                    <a16:creationId xmlns:a16="http://schemas.microsoft.com/office/drawing/2014/main" id="{63AD3AB9-4FD6-48A9-B81F-B09CC99ECF33}"/>
                  </a:ext>
                </a:extLst>
              </p:cNvPr>
              <p:cNvSpPr/>
              <p:nvPr/>
            </p:nvSpPr>
            <p:spPr>
              <a:xfrm>
                <a:off x="5082665" y="4378993"/>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68" name="Rectangle 67">
                <a:extLst>
                  <a:ext uri="{FF2B5EF4-FFF2-40B4-BE49-F238E27FC236}">
                    <a16:creationId xmlns:a16="http://schemas.microsoft.com/office/drawing/2014/main" id="{189CA772-7AB1-49EA-AA67-E4FC661DB16D}"/>
                  </a:ext>
                </a:extLst>
              </p:cNvPr>
              <p:cNvSpPr/>
              <p:nvPr/>
            </p:nvSpPr>
            <p:spPr>
              <a:xfrm>
                <a:off x="4170040" y="5506310"/>
                <a:ext cx="218322" cy="218924"/>
              </a:xfrm>
              <a:prstGeom prst="rect">
                <a:avLst/>
              </a:prstGeom>
            </p:spPr>
            <p:txBody>
              <a:bodyPr wrap="none">
                <a:spAutoFit/>
              </a:bodyPr>
              <a:lstStyle/>
              <a:p>
                <a:pPr defTabSz="449505"/>
                <a:endParaRPr lang="en-US" sz="582">
                  <a:solidFill>
                    <a:prstClr val="black"/>
                  </a:solidFill>
                  <a:latin typeface="Calibri" panose="020F0502020204030204"/>
                </a:endParaRPr>
              </a:p>
            </p:txBody>
          </p:sp>
          <p:sp>
            <p:nvSpPr>
              <p:cNvPr id="71" name="TextBox 70">
                <a:extLst>
                  <a:ext uri="{FF2B5EF4-FFF2-40B4-BE49-F238E27FC236}">
                    <a16:creationId xmlns:a16="http://schemas.microsoft.com/office/drawing/2014/main" id="{2B337248-48FF-4E1B-8845-27AFB56D2B09}"/>
                  </a:ext>
                </a:extLst>
              </p:cNvPr>
              <p:cNvSpPr txBox="1"/>
              <p:nvPr/>
            </p:nvSpPr>
            <p:spPr>
              <a:xfrm>
                <a:off x="5367621" y="3195210"/>
                <a:ext cx="1306673" cy="650367"/>
              </a:xfrm>
              <a:prstGeom prst="rect">
                <a:avLst/>
              </a:prstGeom>
              <a:noFill/>
            </p:spPr>
            <p:txBody>
              <a:bodyPr wrap="square" rtlCol="0">
                <a:spAutoFit/>
              </a:bodyPr>
              <a:lstStyle/>
              <a:p>
                <a:pPr algn="ctr" defTabSz="449505"/>
                <a:r>
                  <a:rPr lang="en-US" sz="1456" b="1">
                    <a:solidFill>
                      <a:prstClr val="black"/>
                    </a:solidFill>
                    <a:latin typeface="Roboto" panose="02000000000000000000" pitchFamily="2" charset="0"/>
                    <a:ea typeface="Roboto" panose="02000000000000000000" pitchFamily="2" charset="0"/>
                  </a:rPr>
                  <a:t>Playful</a:t>
                </a:r>
              </a:p>
              <a:p>
                <a:pPr algn="ctr" defTabSz="449505"/>
                <a:r>
                  <a:rPr lang="en-US" sz="1456" b="1">
                    <a:solidFill>
                      <a:prstClr val="black"/>
                    </a:solidFill>
                    <a:latin typeface="Roboto" panose="02000000000000000000" pitchFamily="2" charset="0"/>
                    <a:ea typeface="Roboto" panose="02000000000000000000" pitchFamily="2" charset="0"/>
                  </a:rPr>
                  <a:t>Learning</a:t>
                </a:r>
                <a:endParaRPr lang="en-US" sz="1456">
                  <a:solidFill>
                    <a:prstClr val="black"/>
                  </a:solidFill>
                  <a:latin typeface="Roboto" panose="02000000000000000000" pitchFamily="2" charset="0"/>
                  <a:ea typeface="Roboto" panose="02000000000000000000" pitchFamily="2" charset="0"/>
                </a:endParaRPr>
              </a:p>
            </p:txBody>
          </p:sp>
          <p:sp>
            <p:nvSpPr>
              <p:cNvPr id="69" name="TextBox 68">
                <a:extLst>
                  <a:ext uri="{FF2B5EF4-FFF2-40B4-BE49-F238E27FC236}">
                    <a16:creationId xmlns:a16="http://schemas.microsoft.com/office/drawing/2014/main" id="{D5A92675-3B4B-C04D-8033-A34D61DC52EA}"/>
                  </a:ext>
                </a:extLst>
              </p:cNvPr>
              <p:cNvSpPr txBox="1"/>
              <p:nvPr/>
            </p:nvSpPr>
            <p:spPr>
              <a:xfrm>
                <a:off x="7208993" y="562705"/>
                <a:ext cx="1075241" cy="398725"/>
              </a:xfrm>
              <a:prstGeom prst="rect">
                <a:avLst/>
              </a:prstGeom>
              <a:noFill/>
            </p:spPr>
            <p:txBody>
              <a:bodyPr wrap="square" rtlCol="0">
                <a:spAutoFit/>
              </a:bodyPr>
              <a:lstStyle/>
              <a:p>
                <a:pPr defTabSz="449505"/>
                <a:endParaRPr lang="en-US" sz="1553" b="1">
                  <a:solidFill>
                    <a:prstClr val="black"/>
                  </a:solidFill>
                  <a:latin typeface="Roboto" panose="02000000000000000000" pitchFamily="2" charset="0"/>
                  <a:ea typeface="Roboto" panose="02000000000000000000" pitchFamily="2" charset="0"/>
                </a:endParaRPr>
              </a:p>
            </p:txBody>
          </p:sp>
        </p:grpSp>
      </p:grpSp>
      <p:sp>
        <p:nvSpPr>
          <p:cNvPr id="26" name="TextBox 25">
            <a:extLst>
              <a:ext uri="{FF2B5EF4-FFF2-40B4-BE49-F238E27FC236}">
                <a16:creationId xmlns:a16="http://schemas.microsoft.com/office/drawing/2014/main" id="{307FCB90-446C-634E-B99A-DA3A00C5768C}"/>
              </a:ext>
            </a:extLst>
          </p:cNvPr>
          <p:cNvSpPr txBox="1"/>
          <p:nvPr/>
        </p:nvSpPr>
        <p:spPr>
          <a:xfrm>
            <a:off x="1784572" y="257141"/>
            <a:ext cx="8875059" cy="794192"/>
          </a:xfrm>
          <a:prstGeom prst="rect">
            <a:avLst/>
          </a:prstGeom>
          <a:noFill/>
        </p:spPr>
        <p:txBody>
          <a:bodyPr wrap="square" rtlCol="0">
            <a:spAutoFit/>
          </a:bodyPr>
          <a:lstStyle/>
          <a:p>
            <a:pPr algn="ctr" defTabSz="449505"/>
            <a:r>
              <a:rPr lang="en-US" sz="1941" b="1">
                <a:solidFill>
                  <a:prstClr val="black"/>
                </a:solidFill>
                <a:latin typeface="Montserrat" pitchFamily="2" charset="77"/>
                <a:ea typeface="Roboto" panose="02000000000000000000" pitchFamily="2" charset="0"/>
              </a:rPr>
              <a:t>Our Indicators of Playful Learning </a:t>
            </a:r>
          </a:p>
          <a:p>
            <a:pPr algn="ctr" defTabSz="449505"/>
            <a:br>
              <a:rPr lang="en-US" sz="1310">
                <a:solidFill>
                  <a:prstClr val="black"/>
                </a:solidFill>
                <a:latin typeface="Calibri" panose="020F0502020204030204"/>
              </a:rPr>
            </a:br>
            <a:endParaRPr lang="en-US" sz="1310">
              <a:solidFill>
                <a:prstClr val="black"/>
              </a:solidFill>
              <a:latin typeface="Calibri" panose="020F0502020204030204"/>
            </a:endParaRPr>
          </a:p>
        </p:txBody>
      </p:sp>
      <p:sp>
        <p:nvSpPr>
          <p:cNvPr id="73" name="TextBox 72">
            <a:extLst>
              <a:ext uri="{FF2B5EF4-FFF2-40B4-BE49-F238E27FC236}">
                <a16:creationId xmlns:a16="http://schemas.microsoft.com/office/drawing/2014/main" id="{1A0AA88D-1CA7-8849-84C9-9F5CA906E15E}"/>
              </a:ext>
            </a:extLst>
          </p:cNvPr>
          <p:cNvSpPr txBox="1"/>
          <p:nvPr/>
        </p:nvSpPr>
        <p:spPr>
          <a:xfrm>
            <a:off x="7089747" y="1469665"/>
            <a:ext cx="909807" cy="331309"/>
          </a:xfrm>
          <a:prstGeom prst="rect">
            <a:avLst/>
          </a:prstGeom>
          <a:noFill/>
          <a:ln>
            <a:noFill/>
          </a:ln>
          <a:effectLst>
            <a:softEdge rad="12700"/>
          </a:effectLst>
        </p:spPr>
        <p:txBody>
          <a:bodyPr wrap="square" rtlCol="0">
            <a:spAutoFit/>
          </a:bodyPr>
          <a:lstStyle/>
          <a:p>
            <a:pPr defTabSz="449505"/>
            <a:endParaRPr lang="en-US" sz="1553" b="1">
              <a:solidFill>
                <a:prstClr val="black"/>
              </a:solidFill>
              <a:latin typeface="Roboto" panose="02000000000000000000" pitchFamily="2" charset="0"/>
              <a:ea typeface="Roboto" panose="02000000000000000000" pitchFamily="2" charset="0"/>
            </a:endParaRPr>
          </a:p>
        </p:txBody>
      </p:sp>
      <p:sp>
        <p:nvSpPr>
          <p:cNvPr id="74" name="TextBox 73">
            <a:extLst>
              <a:ext uri="{FF2B5EF4-FFF2-40B4-BE49-F238E27FC236}">
                <a16:creationId xmlns:a16="http://schemas.microsoft.com/office/drawing/2014/main" id="{3ADD9699-5BB3-8945-A14B-859295834236}"/>
              </a:ext>
            </a:extLst>
          </p:cNvPr>
          <p:cNvSpPr txBox="1"/>
          <p:nvPr/>
        </p:nvSpPr>
        <p:spPr>
          <a:xfrm>
            <a:off x="4988548" y="5525417"/>
            <a:ext cx="909807" cy="331309"/>
          </a:xfrm>
          <a:prstGeom prst="rect">
            <a:avLst/>
          </a:prstGeom>
          <a:noFill/>
          <a:ln>
            <a:solidFill>
              <a:schemeClr val="tx1"/>
            </a:solidFill>
          </a:ln>
        </p:spPr>
        <p:txBody>
          <a:bodyPr wrap="square" rtlCol="0">
            <a:spAutoFit/>
          </a:bodyPr>
          <a:lstStyle/>
          <a:p>
            <a:pPr defTabSz="449505"/>
            <a:endParaRPr lang="en-US" sz="1553" b="1">
              <a:solidFill>
                <a:prstClr val="black"/>
              </a:solidFill>
              <a:latin typeface="Roboto" panose="02000000000000000000" pitchFamily="2" charset="0"/>
              <a:ea typeface="Roboto" panose="02000000000000000000" pitchFamily="2" charset="0"/>
            </a:endParaRPr>
          </a:p>
        </p:txBody>
      </p:sp>
      <p:cxnSp>
        <p:nvCxnSpPr>
          <p:cNvPr id="43" name="Straight Connector 42">
            <a:extLst>
              <a:ext uri="{FF2B5EF4-FFF2-40B4-BE49-F238E27FC236}">
                <a16:creationId xmlns:a16="http://schemas.microsoft.com/office/drawing/2014/main" id="{3E19B812-9839-554D-AB88-7D075DB97385}"/>
              </a:ext>
            </a:extLst>
          </p:cNvPr>
          <p:cNvCxnSpPr>
            <a:cxnSpLocks/>
          </p:cNvCxnSpPr>
          <p:nvPr/>
        </p:nvCxnSpPr>
        <p:spPr>
          <a:xfrm>
            <a:off x="3924076" y="2036114"/>
            <a:ext cx="1866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C830BF5-6F14-FC4F-9DF5-C50FF971E71C}"/>
              </a:ext>
            </a:extLst>
          </p:cNvPr>
          <p:cNvCxnSpPr>
            <a:cxnSpLocks/>
          </p:cNvCxnSpPr>
          <p:nvPr/>
        </p:nvCxnSpPr>
        <p:spPr>
          <a:xfrm>
            <a:off x="3807474" y="2283379"/>
            <a:ext cx="2211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AE35AB5-AB8F-2944-8467-19D5491925FA}"/>
              </a:ext>
            </a:extLst>
          </p:cNvPr>
          <p:cNvCxnSpPr>
            <a:cxnSpLocks/>
          </p:cNvCxnSpPr>
          <p:nvPr/>
        </p:nvCxnSpPr>
        <p:spPr>
          <a:xfrm>
            <a:off x="4279233" y="3603440"/>
            <a:ext cx="964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B89841-5F6D-EB4E-879C-887CFA018AAB}"/>
              </a:ext>
            </a:extLst>
          </p:cNvPr>
          <p:cNvCxnSpPr>
            <a:cxnSpLocks/>
          </p:cNvCxnSpPr>
          <p:nvPr/>
        </p:nvCxnSpPr>
        <p:spPr>
          <a:xfrm>
            <a:off x="4674140" y="4658887"/>
            <a:ext cx="1223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DDA4E4-87BC-0A42-927E-56A2CB7BB96F}"/>
              </a:ext>
            </a:extLst>
          </p:cNvPr>
          <p:cNvCxnSpPr>
            <a:cxnSpLocks/>
          </p:cNvCxnSpPr>
          <p:nvPr/>
        </p:nvCxnSpPr>
        <p:spPr>
          <a:xfrm>
            <a:off x="4009257" y="2528437"/>
            <a:ext cx="1868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6F7DAE-43CF-1F45-8398-FB605A15D912}"/>
              </a:ext>
            </a:extLst>
          </p:cNvPr>
          <p:cNvCxnSpPr>
            <a:cxnSpLocks/>
          </p:cNvCxnSpPr>
          <p:nvPr/>
        </p:nvCxnSpPr>
        <p:spPr>
          <a:xfrm>
            <a:off x="4009258" y="3072649"/>
            <a:ext cx="17087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28B029D-5F7C-444A-A514-4037AAED5BD9}"/>
              </a:ext>
            </a:extLst>
          </p:cNvPr>
          <p:cNvCxnSpPr>
            <a:cxnSpLocks/>
          </p:cNvCxnSpPr>
          <p:nvPr/>
        </p:nvCxnSpPr>
        <p:spPr>
          <a:xfrm>
            <a:off x="6478917" y="2146792"/>
            <a:ext cx="19856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76D8FC5-0204-2649-BD9F-D3B6A9F161A9}"/>
              </a:ext>
            </a:extLst>
          </p:cNvPr>
          <p:cNvCxnSpPr>
            <a:cxnSpLocks/>
          </p:cNvCxnSpPr>
          <p:nvPr/>
        </p:nvCxnSpPr>
        <p:spPr>
          <a:xfrm>
            <a:off x="6567345" y="2435855"/>
            <a:ext cx="201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9730627-5B90-CC43-8EB8-9DC58E9A37E5}"/>
              </a:ext>
            </a:extLst>
          </p:cNvPr>
          <p:cNvCxnSpPr>
            <a:cxnSpLocks/>
          </p:cNvCxnSpPr>
          <p:nvPr/>
        </p:nvCxnSpPr>
        <p:spPr>
          <a:xfrm>
            <a:off x="4140736" y="3350369"/>
            <a:ext cx="1235662" cy="14636"/>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9BE84AC8-8010-9B4D-8B07-C04354F406C6}"/>
              </a:ext>
            </a:extLst>
          </p:cNvPr>
          <p:cNvSpPr txBox="1"/>
          <p:nvPr/>
        </p:nvSpPr>
        <p:spPr>
          <a:xfrm>
            <a:off x="7155149" y="1300588"/>
            <a:ext cx="909807" cy="331309"/>
          </a:xfrm>
          <a:prstGeom prst="rect">
            <a:avLst/>
          </a:prstGeom>
          <a:noFill/>
          <a:ln>
            <a:solidFill>
              <a:schemeClr val="tx1"/>
            </a:solidFill>
          </a:ln>
        </p:spPr>
        <p:txBody>
          <a:bodyPr wrap="square" rtlCol="0">
            <a:spAutoFit/>
          </a:bodyPr>
          <a:lstStyle/>
          <a:p>
            <a:pPr defTabSz="449505"/>
            <a:endParaRPr lang="en-US" sz="1553" b="1">
              <a:solidFill>
                <a:prstClr val="black"/>
              </a:solidFill>
              <a:latin typeface="Roboto" panose="02000000000000000000" pitchFamily="2" charset="0"/>
              <a:ea typeface="Roboto" panose="02000000000000000000" pitchFamily="2" charset="0"/>
            </a:endParaRPr>
          </a:p>
        </p:txBody>
      </p:sp>
      <p:sp>
        <p:nvSpPr>
          <p:cNvPr id="95" name="TextBox 94">
            <a:extLst>
              <a:ext uri="{FF2B5EF4-FFF2-40B4-BE49-F238E27FC236}">
                <a16:creationId xmlns:a16="http://schemas.microsoft.com/office/drawing/2014/main" id="{A85DC740-3BAF-5B44-A7DE-B9910B5591F5}"/>
              </a:ext>
            </a:extLst>
          </p:cNvPr>
          <p:cNvSpPr txBox="1"/>
          <p:nvPr/>
        </p:nvSpPr>
        <p:spPr>
          <a:xfrm>
            <a:off x="4268082" y="1190634"/>
            <a:ext cx="909807" cy="331309"/>
          </a:xfrm>
          <a:prstGeom prst="rect">
            <a:avLst/>
          </a:prstGeom>
          <a:noFill/>
          <a:ln>
            <a:solidFill>
              <a:schemeClr val="tx1"/>
            </a:solidFill>
          </a:ln>
        </p:spPr>
        <p:txBody>
          <a:bodyPr wrap="square" rtlCol="0">
            <a:spAutoFit/>
          </a:bodyPr>
          <a:lstStyle/>
          <a:p>
            <a:pPr defTabSz="449505"/>
            <a:endParaRPr lang="en-US" sz="1553" b="1">
              <a:solidFill>
                <a:prstClr val="black"/>
              </a:solidFill>
              <a:latin typeface="Roboto" panose="02000000000000000000" pitchFamily="2" charset="0"/>
              <a:ea typeface="Roboto" panose="02000000000000000000" pitchFamily="2" charset="0"/>
            </a:endParaRPr>
          </a:p>
        </p:txBody>
      </p:sp>
      <p:cxnSp>
        <p:nvCxnSpPr>
          <p:cNvPr id="98" name="Straight Connector 97">
            <a:extLst>
              <a:ext uri="{FF2B5EF4-FFF2-40B4-BE49-F238E27FC236}">
                <a16:creationId xmlns:a16="http://schemas.microsoft.com/office/drawing/2014/main" id="{ADA0C481-2DD9-9B4D-84B8-BA84403E0C20}"/>
              </a:ext>
            </a:extLst>
          </p:cNvPr>
          <p:cNvCxnSpPr>
            <a:cxnSpLocks/>
          </p:cNvCxnSpPr>
          <p:nvPr/>
        </p:nvCxnSpPr>
        <p:spPr>
          <a:xfrm>
            <a:off x="6512354" y="2752055"/>
            <a:ext cx="201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BAA5A5-3E00-D14D-9B9D-1E96311ACD3A}"/>
              </a:ext>
            </a:extLst>
          </p:cNvPr>
          <p:cNvCxnSpPr>
            <a:cxnSpLocks/>
          </p:cNvCxnSpPr>
          <p:nvPr/>
        </p:nvCxnSpPr>
        <p:spPr>
          <a:xfrm>
            <a:off x="6848687" y="3454623"/>
            <a:ext cx="1343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21D23-D153-FB40-AF02-FC0D3F132EE0}"/>
              </a:ext>
            </a:extLst>
          </p:cNvPr>
          <p:cNvCxnSpPr>
            <a:cxnSpLocks/>
          </p:cNvCxnSpPr>
          <p:nvPr/>
        </p:nvCxnSpPr>
        <p:spPr>
          <a:xfrm>
            <a:off x="6849083" y="3746922"/>
            <a:ext cx="10975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3BE8191-F136-884E-8C88-55BFE732FD6B}"/>
              </a:ext>
            </a:extLst>
          </p:cNvPr>
          <p:cNvCxnSpPr>
            <a:cxnSpLocks/>
          </p:cNvCxnSpPr>
          <p:nvPr/>
        </p:nvCxnSpPr>
        <p:spPr>
          <a:xfrm>
            <a:off x="6745219" y="4071512"/>
            <a:ext cx="864836" cy="1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4CBC3DB-8161-F34B-8EAE-19C5E3B6BBBE}"/>
              </a:ext>
            </a:extLst>
          </p:cNvPr>
          <p:cNvCxnSpPr>
            <a:cxnSpLocks/>
          </p:cNvCxnSpPr>
          <p:nvPr/>
        </p:nvCxnSpPr>
        <p:spPr>
          <a:xfrm>
            <a:off x="6344888" y="4339112"/>
            <a:ext cx="686146" cy="8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EA33094-C983-6D4A-9AEA-20B99644AB6E}"/>
              </a:ext>
            </a:extLst>
          </p:cNvPr>
          <p:cNvCxnSpPr>
            <a:cxnSpLocks/>
          </p:cNvCxnSpPr>
          <p:nvPr/>
        </p:nvCxnSpPr>
        <p:spPr>
          <a:xfrm>
            <a:off x="4584490" y="4931680"/>
            <a:ext cx="1434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8C85BFF-F65D-2742-8F9A-7B8CE11D79A2}"/>
              </a:ext>
            </a:extLst>
          </p:cNvPr>
          <p:cNvCxnSpPr>
            <a:cxnSpLocks/>
          </p:cNvCxnSpPr>
          <p:nvPr/>
        </p:nvCxnSpPr>
        <p:spPr>
          <a:xfrm>
            <a:off x="4601256" y="5228550"/>
            <a:ext cx="127673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0F4C9D6-5403-804B-B492-04AF1F8266A7}"/>
              </a:ext>
            </a:extLst>
          </p:cNvPr>
          <p:cNvCxnSpPr>
            <a:cxnSpLocks/>
          </p:cNvCxnSpPr>
          <p:nvPr/>
        </p:nvCxnSpPr>
        <p:spPr>
          <a:xfrm>
            <a:off x="6977132" y="4766740"/>
            <a:ext cx="899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5008997-4216-A246-8ED1-D14BFD507FB7}"/>
              </a:ext>
            </a:extLst>
          </p:cNvPr>
          <p:cNvCxnSpPr>
            <a:cxnSpLocks/>
          </p:cNvCxnSpPr>
          <p:nvPr/>
        </p:nvCxnSpPr>
        <p:spPr>
          <a:xfrm>
            <a:off x="6280006" y="5103603"/>
            <a:ext cx="14617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356986-FDCD-4543-914B-A67F7C2E9ACF}"/>
              </a:ext>
            </a:extLst>
          </p:cNvPr>
          <p:cNvCxnSpPr>
            <a:cxnSpLocks/>
          </p:cNvCxnSpPr>
          <p:nvPr/>
        </p:nvCxnSpPr>
        <p:spPr>
          <a:xfrm>
            <a:off x="6222101" y="5440858"/>
            <a:ext cx="11604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059E4FA-B5E8-E64D-9F1B-5776126E097E}"/>
              </a:ext>
            </a:extLst>
          </p:cNvPr>
          <p:cNvCxnSpPr>
            <a:cxnSpLocks/>
          </p:cNvCxnSpPr>
          <p:nvPr/>
        </p:nvCxnSpPr>
        <p:spPr>
          <a:xfrm>
            <a:off x="6069203" y="5759374"/>
            <a:ext cx="884056"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B708E66-F908-8F47-A196-D56E5C38E07E}"/>
              </a:ext>
            </a:extLst>
          </p:cNvPr>
          <p:cNvSpPr txBox="1"/>
          <p:nvPr/>
        </p:nvSpPr>
        <p:spPr>
          <a:xfrm>
            <a:off x="2768006" y="6412452"/>
            <a:ext cx="6602393" cy="309572"/>
          </a:xfrm>
          <a:prstGeom prst="rect">
            <a:avLst/>
          </a:prstGeom>
          <a:noFill/>
        </p:spPr>
        <p:txBody>
          <a:bodyPr wrap="square" rtlCol="0">
            <a:spAutoFit/>
          </a:bodyPr>
          <a:lstStyle/>
          <a:p>
            <a:pPr algn="just" defTabSz="449505"/>
            <a:r>
              <a:rPr lang="en-US" sz="706">
                <a:solidFill>
                  <a:prstClr val="black"/>
                </a:solidFill>
                <a:latin typeface="Roboto" panose="02000000000000000000" pitchFamily="2" charset="0"/>
                <a:ea typeface="Roboto" panose="02000000000000000000" pitchFamily="2" charset="0"/>
              </a:rPr>
              <a:t> © 2019 President and Fellows of Harvard College. My/Our Indicators of Playful Learning was developed by Pedagogy of Play at Project Zero with educators from International School of Billund. Funded by the LEGO Foundation, the work is licensed under Creative Commons Attribution-</a:t>
            </a:r>
            <a:r>
              <a:rPr lang="en-US" sz="706" err="1">
                <a:solidFill>
                  <a:prstClr val="black"/>
                </a:solidFill>
                <a:latin typeface="Roboto" panose="02000000000000000000" pitchFamily="2" charset="0"/>
                <a:ea typeface="Roboto" panose="02000000000000000000" pitchFamily="2" charset="0"/>
              </a:rPr>
              <a:t>NonCommercial</a:t>
            </a:r>
            <a:r>
              <a:rPr lang="en-US" sz="706">
                <a:solidFill>
                  <a:prstClr val="black"/>
                </a:solidFill>
                <a:latin typeface="Roboto" panose="02000000000000000000" pitchFamily="2" charset="0"/>
                <a:ea typeface="Roboto" panose="02000000000000000000" pitchFamily="2" charset="0"/>
              </a:rPr>
              <a:t> 4.0 International.</a:t>
            </a:r>
          </a:p>
        </p:txBody>
      </p:sp>
      <p:pic>
        <p:nvPicPr>
          <p:cNvPr id="77" name="Picture 76">
            <a:extLst>
              <a:ext uri="{FF2B5EF4-FFF2-40B4-BE49-F238E27FC236}">
                <a16:creationId xmlns:a16="http://schemas.microsoft.com/office/drawing/2014/main" id="{46DF3E4D-6A78-BD4B-81F1-DF1B711A8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399" y="6371829"/>
            <a:ext cx="347430" cy="347430"/>
          </a:xfrm>
          <a:prstGeom prst="rect">
            <a:avLst/>
          </a:prstGeom>
        </p:spPr>
      </p:pic>
    </p:spTree>
    <p:extLst>
      <p:ext uri="{BB962C8B-B14F-4D97-AF65-F5344CB8AC3E}">
        <p14:creationId xmlns:p14="http://schemas.microsoft.com/office/powerpoint/2010/main" val="51359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9023" y="495535"/>
            <a:ext cx="11493953" cy="5885793"/>
          </a:xfrm>
          <a:prstGeom prst="rect">
            <a:avLst/>
          </a:prstGeom>
        </p:spPr>
      </p:pic>
      <p:sp>
        <p:nvSpPr>
          <p:cNvPr id="5" name="矩形 4"/>
          <p:cNvSpPr/>
          <p:nvPr/>
        </p:nvSpPr>
        <p:spPr>
          <a:xfrm>
            <a:off x="695400" y="548680"/>
            <a:ext cx="10801201" cy="5760640"/>
          </a:xfrm>
          <a:prstGeom prst="rect">
            <a:avLst/>
          </a:prstGeom>
          <a:solidFill>
            <a:srgbClr val="36333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What does playful learning in schools look and feel like in different cultural contexts?</a:t>
            </a:r>
            <a:b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等腰三角形 1"/>
          <p:cNvSpPr/>
          <p:nvPr/>
        </p:nvSpPr>
        <p:spPr>
          <a:xfrm rot="16200000">
            <a:off x="11099317" y="3283742"/>
            <a:ext cx="504055" cy="290514"/>
          </a:xfrm>
          <a:prstGeom prst="triangle">
            <a:avLst/>
          </a:prstGeom>
          <a:solidFill>
            <a:srgbClr val="F7A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400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C3FEBA-4CF5-490D-BCD5-B066006CA28B}"/>
              </a:ext>
            </a:extLst>
          </p:cNvPr>
          <p:cNvPicPr>
            <a:picLocks noChangeAspect="1"/>
          </p:cNvPicPr>
          <p:nvPr/>
        </p:nvPicPr>
        <p:blipFill>
          <a:blip r:embed="rId3"/>
          <a:stretch>
            <a:fillRect/>
          </a:stretch>
        </p:blipFill>
        <p:spPr>
          <a:xfrm>
            <a:off x="3863752" y="884727"/>
            <a:ext cx="4089068" cy="2473886"/>
          </a:xfrm>
          <a:prstGeom prst="rect">
            <a:avLst/>
          </a:prstGeom>
        </p:spPr>
      </p:pic>
      <p:pic>
        <p:nvPicPr>
          <p:cNvPr id="6" name="Picture 6" descr="A small child sitting on a table&#10;&#10;Description automatically generated">
            <a:extLst>
              <a:ext uri="{FF2B5EF4-FFF2-40B4-BE49-F238E27FC236}">
                <a16:creationId xmlns:a16="http://schemas.microsoft.com/office/drawing/2014/main" id="{4BCB7516-000C-45FF-825C-283A73725EB4}"/>
              </a:ext>
            </a:extLst>
          </p:cNvPr>
          <p:cNvPicPr>
            <a:picLocks noChangeAspect="1"/>
          </p:cNvPicPr>
          <p:nvPr/>
        </p:nvPicPr>
        <p:blipFill>
          <a:blip r:embed="rId4"/>
          <a:stretch>
            <a:fillRect/>
          </a:stretch>
        </p:blipFill>
        <p:spPr>
          <a:xfrm>
            <a:off x="5908286" y="3501008"/>
            <a:ext cx="4580202" cy="2496209"/>
          </a:xfrm>
          <a:prstGeom prst="rect">
            <a:avLst/>
          </a:prstGeom>
        </p:spPr>
      </p:pic>
      <p:pic>
        <p:nvPicPr>
          <p:cNvPr id="7" name="Picture 8" descr="A picture containing child, young, playing, little&#10;&#10;Description automatically generated">
            <a:extLst>
              <a:ext uri="{FF2B5EF4-FFF2-40B4-BE49-F238E27FC236}">
                <a16:creationId xmlns:a16="http://schemas.microsoft.com/office/drawing/2014/main" id="{0B299F63-BE09-41B8-8BBB-9BE53BE9EA6E}"/>
              </a:ext>
            </a:extLst>
          </p:cNvPr>
          <p:cNvPicPr>
            <a:picLocks noChangeAspect="1"/>
          </p:cNvPicPr>
          <p:nvPr/>
        </p:nvPicPr>
        <p:blipFill>
          <a:blip r:embed="rId5"/>
          <a:stretch>
            <a:fillRect/>
          </a:stretch>
        </p:blipFill>
        <p:spPr>
          <a:xfrm>
            <a:off x="8040216" y="196082"/>
            <a:ext cx="3828248" cy="3150682"/>
          </a:xfrm>
          <a:prstGeom prst="rect">
            <a:avLst/>
          </a:prstGeom>
        </p:spPr>
      </p:pic>
      <p:sp>
        <p:nvSpPr>
          <p:cNvPr id="8" name="Shape 459">
            <a:extLst>
              <a:ext uri="{FF2B5EF4-FFF2-40B4-BE49-F238E27FC236}">
                <a16:creationId xmlns:a16="http://schemas.microsoft.com/office/drawing/2014/main" id="{CB0E6527-ECBD-4443-A316-FCA3032DC9FE}"/>
              </a:ext>
            </a:extLst>
          </p:cNvPr>
          <p:cNvSpPr/>
          <p:nvPr/>
        </p:nvSpPr>
        <p:spPr>
          <a:xfrm>
            <a:off x="407368" y="4022607"/>
            <a:ext cx="1524001" cy="215901"/>
          </a:xfrm>
          <a:prstGeom prst="rect">
            <a:avLst/>
          </a:prstGeom>
          <a:solidFill>
            <a:srgbClr val="F7AF1D"/>
          </a:solidFill>
          <a:ln w="12700">
            <a:miter lim="400000"/>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矩形 12">
            <a:extLst>
              <a:ext uri="{FF2B5EF4-FFF2-40B4-BE49-F238E27FC236}">
                <a16:creationId xmlns:a16="http://schemas.microsoft.com/office/drawing/2014/main" id="{D38ECEFE-13EB-40C2-B9D6-7F98B79F11DC}"/>
              </a:ext>
            </a:extLst>
          </p:cNvPr>
          <p:cNvSpPr/>
          <p:nvPr/>
        </p:nvSpPr>
        <p:spPr>
          <a:xfrm>
            <a:off x="335360" y="3429000"/>
            <a:ext cx="47117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International School of Billund</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矩形 13">
            <a:extLst>
              <a:ext uri="{FF2B5EF4-FFF2-40B4-BE49-F238E27FC236}">
                <a16:creationId xmlns:a16="http://schemas.microsoft.com/office/drawing/2014/main" id="{FD4A4A37-2779-459E-B2F6-0244D3344515}"/>
              </a:ext>
            </a:extLst>
          </p:cNvPr>
          <p:cNvSpPr/>
          <p:nvPr/>
        </p:nvSpPr>
        <p:spPr>
          <a:xfrm>
            <a:off x="407368" y="4308895"/>
            <a:ext cx="13580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Denmark</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08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F4246A07-06FF-4E05-82F1-7592449A1FD8}"/>
              </a:ext>
            </a:extLst>
          </p:cNvPr>
          <p:cNvSpPr/>
          <p:nvPr/>
        </p:nvSpPr>
        <p:spPr>
          <a:xfrm rot="2704944">
            <a:off x="5901575" y="4025563"/>
            <a:ext cx="1108931" cy="106227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8" name="Content Placeholder 1">
            <a:extLst>
              <a:ext uri="{FF2B5EF4-FFF2-40B4-BE49-F238E27FC236}">
                <a16:creationId xmlns:a16="http://schemas.microsoft.com/office/drawing/2014/main" id="{0C14E0C0-33FC-43FF-9610-2EE536711CE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4883" y="188640"/>
            <a:ext cx="4681000" cy="6408712"/>
          </a:xfrm>
          <a:prstGeom prst="rect">
            <a:avLst/>
          </a:prstGeom>
        </p:spPr>
      </p:pic>
      <p:pic>
        <p:nvPicPr>
          <p:cNvPr id="19" name="Picture 5">
            <a:extLst>
              <a:ext uri="{FF2B5EF4-FFF2-40B4-BE49-F238E27FC236}">
                <a16:creationId xmlns:a16="http://schemas.microsoft.com/office/drawing/2014/main" id="{94CA6D9C-B80F-489C-B34A-8F0FD99C2B69}"/>
              </a:ext>
            </a:extLst>
          </p:cNvPr>
          <p:cNvPicPr/>
          <p:nvPr/>
        </p:nvPicPr>
        <p:blipFill>
          <a:blip r:embed="rId4" cstate="print">
            <a:extLst>
              <a:ext uri="{28A0092B-C50C-407E-A947-70E740481C1C}">
                <a14:useLocalDpi xmlns:a14="http://schemas.microsoft.com/office/drawing/2010/main" val="0"/>
              </a:ext>
            </a:extLst>
          </a:blip>
          <a:srcRect l="7639" r="7639"/>
          <a:stretch>
            <a:fillRect/>
          </a:stretch>
        </p:blipFill>
        <p:spPr>
          <a:xfrm>
            <a:off x="5087888" y="188640"/>
            <a:ext cx="3425609" cy="2709044"/>
          </a:xfrm>
          <a:prstGeom prst="rect">
            <a:avLst/>
          </a:prstGeom>
        </p:spPr>
      </p:pic>
      <p:pic>
        <p:nvPicPr>
          <p:cNvPr id="20" name="Content Placeholder 8">
            <a:extLst>
              <a:ext uri="{FF2B5EF4-FFF2-40B4-BE49-F238E27FC236}">
                <a16:creationId xmlns:a16="http://schemas.microsoft.com/office/drawing/2014/main" id="{BAD87E89-700E-40CE-935D-F820A78F69F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67332" y="188640"/>
            <a:ext cx="3433324" cy="2709044"/>
          </a:xfrm>
          <a:prstGeom prst="rect">
            <a:avLst/>
          </a:prstGeom>
        </p:spPr>
      </p:pic>
      <p:sp>
        <p:nvSpPr>
          <p:cNvPr id="21" name="矩形 20">
            <a:extLst>
              <a:ext uri="{FF2B5EF4-FFF2-40B4-BE49-F238E27FC236}">
                <a16:creationId xmlns:a16="http://schemas.microsoft.com/office/drawing/2014/main" id="{7578D41F-CE86-4D0E-BD8E-C329CA8B9327}"/>
              </a:ext>
            </a:extLst>
          </p:cNvPr>
          <p:cNvSpPr/>
          <p:nvPr/>
        </p:nvSpPr>
        <p:spPr>
          <a:xfrm>
            <a:off x="7752184" y="4365104"/>
            <a:ext cx="381014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South African Schools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矩形 22">
            <a:extLst>
              <a:ext uri="{FF2B5EF4-FFF2-40B4-BE49-F238E27FC236}">
                <a16:creationId xmlns:a16="http://schemas.microsoft.com/office/drawing/2014/main" id="{C03CC7B7-0266-4119-AF42-34C737862096}"/>
              </a:ext>
            </a:extLst>
          </p:cNvPr>
          <p:cNvSpPr/>
          <p:nvPr/>
        </p:nvSpPr>
        <p:spPr>
          <a:xfrm rot="2704944">
            <a:off x="6694703" y="4234514"/>
            <a:ext cx="755811" cy="784400"/>
          </a:xfrm>
          <a:prstGeom prst="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6463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A126612-C601-43D0-922C-D2742406455E}"/>
              </a:ext>
            </a:extLst>
          </p:cNvPr>
          <p:cNvSpPr/>
          <p:nvPr/>
        </p:nvSpPr>
        <p:spPr>
          <a:xfrm>
            <a:off x="2423592" y="188640"/>
            <a:ext cx="9073008" cy="2100233"/>
          </a:xfrm>
          <a:prstGeom prst="rect">
            <a:avLst/>
          </a:prstGeom>
          <a:solidFill>
            <a:srgbClr val="F7A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descr="A person sitting at a table&#10;&#10;Description automatically generated">
            <a:extLst>
              <a:ext uri="{FF2B5EF4-FFF2-40B4-BE49-F238E27FC236}">
                <a16:creationId xmlns:a16="http://schemas.microsoft.com/office/drawing/2014/main" id="{92608F90-3888-4E92-B09F-9E67807117B4}"/>
              </a:ext>
            </a:extLst>
          </p:cNvPr>
          <p:cNvPicPr>
            <a:picLocks noChangeAspect="1"/>
          </p:cNvPicPr>
          <p:nvPr/>
        </p:nvPicPr>
        <p:blipFill>
          <a:blip r:embed="rId3"/>
          <a:stretch>
            <a:fillRect/>
          </a:stretch>
        </p:blipFill>
        <p:spPr>
          <a:xfrm>
            <a:off x="2783632" y="380909"/>
            <a:ext cx="2645868" cy="2042051"/>
          </a:xfrm>
          <a:prstGeom prst="rect">
            <a:avLst/>
          </a:prstGeom>
        </p:spPr>
      </p:pic>
      <p:pic>
        <p:nvPicPr>
          <p:cNvPr id="6" name="Content Placeholder 3" descr="A group of people sitting at a table&#10;&#10;Description automatically generated">
            <a:extLst>
              <a:ext uri="{FF2B5EF4-FFF2-40B4-BE49-F238E27FC236}">
                <a16:creationId xmlns:a16="http://schemas.microsoft.com/office/drawing/2014/main" id="{6E665511-A389-41F4-83E7-FF06CAB89A11}"/>
              </a:ext>
            </a:extLst>
          </p:cNvPr>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91944" y="380910"/>
            <a:ext cx="2304256" cy="2042051"/>
          </a:xfrm>
          <a:prstGeom prst="rect">
            <a:avLst/>
          </a:prstGeom>
        </p:spPr>
      </p:pic>
      <p:sp>
        <p:nvSpPr>
          <p:cNvPr id="8" name="Title 1">
            <a:extLst>
              <a:ext uri="{FF2B5EF4-FFF2-40B4-BE49-F238E27FC236}">
                <a16:creationId xmlns:a16="http://schemas.microsoft.com/office/drawing/2014/main" id="{6BADE851-E696-4E99-857B-914F1CEB0BFB}"/>
              </a:ext>
            </a:extLst>
          </p:cNvPr>
          <p:cNvSpPr>
            <a:spLocks noGrp="1"/>
          </p:cNvSpPr>
          <p:nvPr>
            <p:ph type="title"/>
          </p:nvPr>
        </p:nvSpPr>
        <p:spPr>
          <a:xfrm>
            <a:off x="983432" y="4941168"/>
            <a:ext cx="9833548" cy="1325563"/>
          </a:xfrm>
        </p:spPr>
        <p:txBody>
          <a:bodyPr>
            <a:normAutofit/>
          </a:bodyPr>
          <a:lstStyle/>
          <a:p>
            <a:pPr algn="ctr"/>
            <a:r>
              <a:rPr lang="en-US" sz="6600"/>
              <a:t>6</a:t>
            </a:r>
            <a:r>
              <a:rPr lang="en-US" sz="4000"/>
              <a:t> Schools in the Boston Area</a:t>
            </a:r>
          </a:p>
        </p:txBody>
      </p:sp>
      <p:pic>
        <p:nvPicPr>
          <p:cNvPr id="1026" name="Picture 2" descr="C:\Users\slevangie\AppData\Local\Microsoft\Windows\INetCache\Content.MSO\22228B5F.tmp">
            <a:extLst>
              <a:ext uri="{FF2B5EF4-FFF2-40B4-BE49-F238E27FC236}">
                <a16:creationId xmlns:a16="http://schemas.microsoft.com/office/drawing/2014/main" id="{AA1BB19C-B94F-4DBA-A34C-625D1631C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639" y="380910"/>
            <a:ext cx="3990627" cy="204205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a:extLst>
              <a:ext uri="{FF2B5EF4-FFF2-40B4-BE49-F238E27FC236}">
                <a16:creationId xmlns:a16="http://schemas.microsoft.com/office/drawing/2014/main" id="{2FFF498F-9E70-46C2-B284-E888C9B75A41}"/>
              </a:ext>
            </a:extLst>
          </p:cNvPr>
          <p:cNvGrpSpPr/>
          <p:nvPr/>
        </p:nvGrpSpPr>
        <p:grpSpPr>
          <a:xfrm>
            <a:off x="365999" y="2960438"/>
            <a:ext cx="10127001" cy="2114817"/>
            <a:chOff x="479376" y="3065086"/>
            <a:chExt cx="10127001" cy="2114817"/>
          </a:xfrm>
        </p:grpSpPr>
        <p:sp>
          <p:nvSpPr>
            <p:cNvPr id="18" name="矩形 17">
              <a:extLst>
                <a:ext uri="{FF2B5EF4-FFF2-40B4-BE49-F238E27FC236}">
                  <a16:creationId xmlns:a16="http://schemas.microsoft.com/office/drawing/2014/main" id="{349B85D4-6FF6-43D9-9703-D0667BBB7014}"/>
                </a:ext>
              </a:extLst>
            </p:cNvPr>
            <p:cNvSpPr/>
            <p:nvPr/>
          </p:nvSpPr>
          <p:spPr>
            <a:xfrm>
              <a:off x="479376" y="3079670"/>
              <a:ext cx="10127001" cy="21002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矩形 19">
              <a:extLst>
                <a:ext uri="{FF2B5EF4-FFF2-40B4-BE49-F238E27FC236}">
                  <a16:creationId xmlns:a16="http://schemas.microsoft.com/office/drawing/2014/main" id="{A7DD6235-6277-4A18-9FCA-4C741A4FAFFC}"/>
                </a:ext>
              </a:extLst>
            </p:cNvPr>
            <p:cNvSpPr/>
            <p:nvPr/>
          </p:nvSpPr>
          <p:spPr>
            <a:xfrm>
              <a:off x="3522669" y="3403975"/>
              <a:ext cx="22078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lumMod val="95000"/>
                  </a:prstClr>
                </a:solidFill>
                <a:effectLst/>
                <a:uLnTx/>
                <a:uFillTx/>
                <a:latin typeface="Segoe UI" panose="020B0502040204020203" pitchFamily="34" charset="0"/>
                <a:ea typeface="微软雅黑" panose="020B0503020204020204" pitchFamily="34" charset="-122"/>
                <a:cs typeface="Segoe UI" panose="020B0502040204020203" pitchFamily="34" charset="0"/>
              </a:endParaRPr>
            </a:p>
          </p:txBody>
        </p:sp>
        <p:sp>
          <p:nvSpPr>
            <p:cNvPr id="21" name="矩形 20">
              <a:extLst>
                <a:ext uri="{FF2B5EF4-FFF2-40B4-BE49-F238E27FC236}">
                  <a16:creationId xmlns:a16="http://schemas.microsoft.com/office/drawing/2014/main" id="{B422AE09-6512-4D99-8484-C9BC748A35DE}"/>
                </a:ext>
              </a:extLst>
            </p:cNvPr>
            <p:cNvSpPr/>
            <p:nvPr/>
          </p:nvSpPr>
          <p:spPr>
            <a:xfrm>
              <a:off x="3908291" y="3065086"/>
              <a:ext cx="1847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lumMod val="9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pic>
        <p:nvPicPr>
          <p:cNvPr id="11" name="Picture 5" descr="A group of people sitting at a table with a blue background&#10;&#10;Description automatically generated">
            <a:extLst>
              <a:ext uri="{FF2B5EF4-FFF2-40B4-BE49-F238E27FC236}">
                <a16:creationId xmlns:a16="http://schemas.microsoft.com/office/drawing/2014/main" id="{B7092E53-AFA0-419E-AACE-75BFDC3C5B4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88638" y="2694995"/>
            <a:ext cx="2039809" cy="2042050"/>
          </a:xfrm>
          <a:prstGeom prst="rect">
            <a:avLst/>
          </a:prstGeom>
        </p:spPr>
      </p:pic>
      <p:pic>
        <p:nvPicPr>
          <p:cNvPr id="9" name="Picture 3" descr="A picture containing person, child, little, indoor&#10;&#10;Description automatically generated">
            <a:extLst>
              <a:ext uri="{FF2B5EF4-FFF2-40B4-BE49-F238E27FC236}">
                <a16:creationId xmlns:a16="http://schemas.microsoft.com/office/drawing/2014/main" id="{BEFB489C-B1ED-4D73-8E9D-ECF5C08B3909}"/>
              </a:ext>
            </a:extLst>
          </p:cNvPr>
          <p:cNvPicPr/>
          <p:nvPr/>
        </p:nvPicPr>
        <p:blipFill rotWithShape="1">
          <a:blip r:embed="rId7"/>
          <a:srcRect r="4208" b="4"/>
          <a:stretch/>
        </p:blipFill>
        <p:spPr>
          <a:xfrm>
            <a:off x="4861707" y="2694995"/>
            <a:ext cx="3034493" cy="2042050"/>
          </a:xfrm>
          <a:prstGeom prst="rect">
            <a:avLst/>
          </a:prstGeom>
        </p:spPr>
      </p:pic>
      <p:pic>
        <p:nvPicPr>
          <p:cNvPr id="10" name="Content Placeholder 4" descr="A picture containing child, person, indoor, little&#10;&#10;Description automatically generated">
            <a:extLst>
              <a:ext uri="{FF2B5EF4-FFF2-40B4-BE49-F238E27FC236}">
                <a16:creationId xmlns:a16="http://schemas.microsoft.com/office/drawing/2014/main" id="{CF3431CF-92A2-4624-8D66-EE1BBEF6BE29}"/>
              </a:ext>
            </a:extLst>
          </p:cNvPr>
          <p:cNvPicPr/>
          <p:nvPr/>
        </p:nvPicPr>
        <p:blipFill rotWithShape="1">
          <a:blip r:embed="rId8"/>
          <a:srcRect t="19569" r="-2" b="16845"/>
          <a:stretch/>
        </p:blipFill>
        <p:spPr>
          <a:xfrm>
            <a:off x="0" y="2694995"/>
            <a:ext cx="4517900" cy="2042050"/>
          </a:xfrm>
          <a:prstGeom prst="rect">
            <a:avLst/>
          </a:prstGeom>
        </p:spPr>
      </p:pic>
    </p:spTree>
    <p:extLst>
      <p:ext uri="{BB962C8B-B14F-4D97-AF65-F5344CB8AC3E}">
        <p14:creationId xmlns:p14="http://schemas.microsoft.com/office/powerpoint/2010/main" val="1397668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person, indoor, kitchen, preparing&#10;&#10;Description automatically generated">
            <a:extLst>
              <a:ext uri="{FF2B5EF4-FFF2-40B4-BE49-F238E27FC236}">
                <a16:creationId xmlns:a16="http://schemas.microsoft.com/office/drawing/2014/main" id="{302858DF-1652-7810-73D9-FE647112A4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40" b="6783"/>
          <a:stretch/>
        </p:blipFill>
        <p:spPr>
          <a:xfrm>
            <a:off x="20" y="10"/>
            <a:ext cx="6095980" cy="3428990"/>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EED628EE-03F2-E53E-4099-D76DD4E583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391" r="2" b="22095"/>
          <a:stretch/>
        </p:blipFill>
        <p:spPr>
          <a:xfrm>
            <a:off x="6096000" y="10"/>
            <a:ext cx="6096000" cy="3428990"/>
          </a:xfrm>
          <a:prstGeom prst="rect">
            <a:avLst/>
          </a:prstGeom>
        </p:spPr>
      </p:pic>
      <p:pic>
        <p:nvPicPr>
          <p:cNvPr id="9" name="Content Placeholder 8" descr="A picture containing text, person&#10;&#10;Description automatically generated">
            <a:extLst>
              <a:ext uri="{FF2B5EF4-FFF2-40B4-BE49-F238E27FC236}">
                <a16:creationId xmlns:a16="http://schemas.microsoft.com/office/drawing/2014/main" id="{F42E3EB0-4A72-4DEB-F6BF-ADC0A1626A96}"/>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9867" r="7246" b="2"/>
          <a:stretch/>
        </p:blipFill>
        <p:spPr>
          <a:xfrm>
            <a:off x="20" y="3429000"/>
            <a:ext cx="6095980" cy="3429000"/>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66CE11F0-B372-A628-6F79-59DC6BCD4DE2}"/>
              </a:ext>
            </a:extLst>
          </p:cNvPr>
          <p:cNvPicPr>
            <a:picLocks noChangeAspect="1"/>
          </p:cNvPicPr>
          <p:nvPr/>
        </p:nvPicPr>
        <p:blipFill rotWithShape="1">
          <a:blip r:embed="rId6">
            <a:extLst>
              <a:ext uri="{28A0092B-C50C-407E-A947-70E740481C1C}">
                <a14:useLocalDpi xmlns:a14="http://schemas.microsoft.com/office/drawing/2010/main" val="0"/>
              </a:ext>
            </a:extLst>
          </a:blip>
          <a:srcRect l="982" r="11907" b="1"/>
          <a:stretch/>
        </p:blipFill>
        <p:spPr>
          <a:xfrm>
            <a:off x="6096000" y="3429000"/>
            <a:ext cx="6096000" cy="342900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A30496-D8AF-9E47-AA04-23939839BE88}"/>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a:solidFill>
                  <a:srgbClr val="080808"/>
                </a:solidFill>
                <a:latin typeface="+mj-lt"/>
                <a:ea typeface="+mj-ea"/>
                <a:cs typeface="+mj-cs"/>
              </a:rPr>
              <a:t>5 Schools in Colombia </a:t>
            </a:r>
          </a:p>
        </p:txBody>
      </p:sp>
    </p:spTree>
    <p:extLst>
      <p:ext uri="{BB962C8B-B14F-4D97-AF65-F5344CB8AC3E}">
        <p14:creationId xmlns:p14="http://schemas.microsoft.com/office/powerpoint/2010/main" val="2573783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6972-D644-994A-83C1-6371F98913D4}"/>
              </a:ext>
            </a:extLst>
          </p:cNvPr>
          <p:cNvSpPr>
            <a:spLocks noGrp="1"/>
          </p:cNvSpPr>
          <p:nvPr>
            <p:ph type="title"/>
          </p:nvPr>
        </p:nvSpPr>
        <p:spPr>
          <a:xfrm>
            <a:off x="459058" y="229025"/>
            <a:ext cx="10515600" cy="1325563"/>
          </a:xfrm>
        </p:spPr>
        <p:txBody>
          <a:bodyPr/>
          <a:lstStyle/>
          <a:p>
            <a:r>
              <a:rPr lang="en-US"/>
              <a:t>Methodology: Developing the Indicators</a:t>
            </a:r>
          </a:p>
        </p:txBody>
      </p:sp>
      <p:sp>
        <p:nvSpPr>
          <p:cNvPr id="3" name="Content Placeholder 2">
            <a:extLst>
              <a:ext uri="{FF2B5EF4-FFF2-40B4-BE49-F238E27FC236}">
                <a16:creationId xmlns:a16="http://schemas.microsoft.com/office/drawing/2014/main" id="{58C84539-6ED2-3542-9102-DCD0699DB1D5}"/>
              </a:ext>
            </a:extLst>
          </p:cNvPr>
          <p:cNvSpPr>
            <a:spLocks noGrp="1"/>
          </p:cNvSpPr>
          <p:nvPr>
            <p:ph idx="1"/>
          </p:nvPr>
        </p:nvSpPr>
        <p:spPr>
          <a:xfrm>
            <a:off x="459058" y="1524000"/>
            <a:ext cx="10515600" cy="4968875"/>
          </a:xfrm>
        </p:spPr>
        <p:txBody>
          <a:bodyPr>
            <a:normAutofit fontScale="92500" lnSpcReduction="10000"/>
          </a:bodyPr>
          <a:lstStyle/>
          <a:p>
            <a:r>
              <a:rPr lang="en-US"/>
              <a:t>Site selection – purposive sampling:</a:t>
            </a:r>
          </a:p>
          <a:p>
            <a:pPr lvl="1"/>
            <a:r>
              <a:rPr lang="en-US"/>
              <a:t>Variety of SES, school type</a:t>
            </a:r>
          </a:p>
          <a:p>
            <a:pPr lvl="1"/>
            <a:r>
              <a:rPr lang="en-US"/>
              <a:t>Interested in incorporating playful learning</a:t>
            </a:r>
          </a:p>
          <a:p>
            <a:r>
              <a:rPr lang="en-US"/>
              <a:t>Data sources:</a:t>
            </a:r>
          </a:p>
          <a:p>
            <a:pPr lvl="1"/>
            <a:r>
              <a:rPr lang="en-US"/>
              <a:t>Extensive classroom observations</a:t>
            </a:r>
          </a:p>
          <a:p>
            <a:pPr lvl="1"/>
            <a:r>
              <a:rPr lang="en-US"/>
              <a:t>In-depth semi-structured interviews with classroom teachers, administrators, and children</a:t>
            </a:r>
          </a:p>
          <a:p>
            <a:pPr lvl="1"/>
            <a:r>
              <a:rPr lang="en-US"/>
              <a:t>Focus groups with children</a:t>
            </a:r>
          </a:p>
          <a:p>
            <a:pPr lvl="1"/>
            <a:r>
              <a:rPr lang="en-US"/>
              <a:t>Playful activities to surface playful learning experiences</a:t>
            </a:r>
          </a:p>
          <a:p>
            <a:r>
              <a:rPr lang="en-US"/>
              <a:t>Analysis:</a:t>
            </a:r>
          </a:p>
          <a:p>
            <a:pPr lvl="1"/>
            <a:r>
              <a:rPr lang="en-US"/>
              <a:t>Emic, open coding</a:t>
            </a:r>
          </a:p>
          <a:p>
            <a:pPr lvl="1"/>
            <a:r>
              <a:rPr lang="en-US"/>
              <a:t>Thematic analysis</a:t>
            </a:r>
          </a:p>
          <a:p>
            <a:pPr lvl="1"/>
            <a:r>
              <a:rPr lang="en-US"/>
              <a:t>Return to the conceptual literature to inform analytic approach</a:t>
            </a:r>
          </a:p>
          <a:p>
            <a:pPr lvl="1"/>
            <a:r>
              <a:rPr lang="en-US"/>
              <a:t>Co-construction through iterative analysis and feedback with local educators</a:t>
            </a:r>
          </a:p>
          <a:p>
            <a:endParaRPr lang="en-US"/>
          </a:p>
        </p:txBody>
      </p:sp>
      <p:pic>
        <p:nvPicPr>
          <p:cNvPr id="5" name="Picture 4">
            <a:extLst>
              <a:ext uri="{FF2B5EF4-FFF2-40B4-BE49-F238E27FC236}">
                <a16:creationId xmlns:a16="http://schemas.microsoft.com/office/drawing/2014/main" id="{2FC389B5-00A2-514D-B5AF-89B5A1A1264A}"/>
              </a:ext>
            </a:extLst>
          </p:cNvPr>
          <p:cNvPicPr>
            <a:picLocks noChangeAspect="1"/>
          </p:cNvPicPr>
          <p:nvPr/>
        </p:nvPicPr>
        <p:blipFill>
          <a:blip r:embed="rId3"/>
          <a:stretch>
            <a:fillRect/>
          </a:stretch>
        </p:blipFill>
        <p:spPr>
          <a:xfrm>
            <a:off x="10443411" y="5109411"/>
            <a:ext cx="1748589" cy="1748589"/>
          </a:xfrm>
          <a:prstGeom prst="rect">
            <a:avLst/>
          </a:prstGeom>
        </p:spPr>
      </p:pic>
    </p:spTree>
    <p:extLst>
      <p:ext uri="{BB962C8B-B14F-4D97-AF65-F5344CB8AC3E}">
        <p14:creationId xmlns:p14="http://schemas.microsoft.com/office/powerpoint/2010/main" val="339096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6669B4B-593C-02E1-4408-BF130571FEC7}"/>
              </a:ext>
            </a:extLst>
          </p:cNvPr>
          <p:cNvPicPr>
            <a:picLocks noChangeAspect="1"/>
          </p:cNvPicPr>
          <p:nvPr/>
        </p:nvPicPr>
        <p:blipFill>
          <a:blip r:embed="rId3"/>
          <a:stretch>
            <a:fillRect/>
          </a:stretch>
        </p:blipFill>
        <p:spPr>
          <a:xfrm>
            <a:off x="3214284" y="0"/>
            <a:ext cx="5763432" cy="6858000"/>
          </a:xfrm>
          <a:prstGeom prst="rect">
            <a:avLst/>
          </a:prstGeom>
        </p:spPr>
      </p:pic>
    </p:spTree>
    <p:extLst>
      <p:ext uri="{BB962C8B-B14F-4D97-AF65-F5344CB8AC3E}">
        <p14:creationId xmlns:p14="http://schemas.microsoft.com/office/powerpoint/2010/main" val="3969839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opPowerpointTemplate" id="{159715C7-98A4-4D2C-8DEC-8113DE36D3ED}" vid="{321A8242-B6E7-43FE-99B1-8E1EAACA12E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9053c0-fa1f-4e4a-b1c6-5ca7cf39c25b" xsi:nil="true"/>
    <lcf76f155ced4ddcb4097134ff3c332f xmlns="3c740ce1-474f-4fb6-aa3e-b262990714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6" ma:contentTypeDescription="Create a new document." ma:contentTypeScope="" ma:versionID="c7e6c9f7418dc038bfd6e7490423743d">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cf64a083711a3f68e3388f5eb6b374dc"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f1905f-def7-4ab6-84c9-3e2b9445c8b3}" ma:internalName="TaxCatchAll" ma:showField="CatchAllData" ma:web="409053c0-fa1f-4e4a-b1c6-5ca7cf39c2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6E1B80-D58C-4E2D-8D13-23A19F233900}">
  <ds:schemaRefs>
    <ds:schemaRef ds:uri="3c740ce1-474f-4fb6-aa3e-b262990714c5"/>
    <ds:schemaRef ds:uri="409053c0-fa1f-4e4a-b1c6-5ca7cf39c2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70AB9F-024F-43EE-81C9-E3E10A0A5B74}">
  <ds:schemaRefs>
    <ds:schemaRef ds:uri="http://schemas.microsoft.com/sharepoint/v3/contenttype/forms"/>
  </ds:schemaRefs>
</ds:datastoreItem>
</file>

<file path=customXml/itemProps3.xml><?xml version="1.0" encoding="utf-8"?>
<ds:datastoreItem xmlns:ds="http://schemas.openxmlformats.org/officeDocument/2006/customXml" ds:itemID="{F5A2D992-584E-40E5-80CD-29B8FA95C9B2}">
  <ds:schemaRefs>
    <ds:schemaRef ds:uri="3c740ce1-474f-4fb6-aa3e-b262990714c5"/>
    <ds:schemaRef ds:uri="409053c0-fa1f-4e4a-b1c6-5ca7cf39c2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2229</Words>
  <Application>Microsoft Macintosh PowerPoint</Application>
  <PresentationFormat>Widescreen</PresentationFormat>
  <Paragraphs>444</Paragraphs>
  <Slides>24</Slides>
  <Notes>20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Calibri</vt:lpstr>
      <vt:lpstr>Calibri Light</vt:lpstr>
      <vt:lpstr>Century Gothic</vt:lpstr>
      <vt:lpstr>Montserrat</vt:lpstr>
      <vt:lpstr>Roboto</vt:lpstr>
      <vt:lpstr>Segoe UI</vt:lpstr>
      <vt:lpstr>Times New Roman</vt:lpstr>
      <vt:lpstr>Office Theme</vt:lpstr>
      <vt:lpstr>Parcel</vt:lpstr>
      <vt:lpstr>1_Office Theme</vt:lpstr>
      <vt:lpstr>Understanding Learning Through Play Across Cultural Contexts: The Indicators of Playful Learning</vt:lpstr>
      <vt:lpstr>Play is both universal and  culturally determined </vt:lpstr>
      <vt:lpstr>PowerPoint Presentation</vt:lpstr>
      <vt:lpstr>PowerPoint Presentation</vt:lpstr>
      <vt:lpstr>PowerPoint Presentation</vt:lpstr>
      <vt:lpstr>6 Schools in the Boston Area</vt:lpstr>
      <vt:lpstr>5 Schools in Colombia </vt:lpstr>
      <vt:lpstr>Methodology: Developing the Indicators</vt:lpstr>
      <vt:lpstr>PowerPoint Presentation</vt:lpstr>
      <vt:lpstr>Subjective and Objective  What does playful learning look like? (objective)  What does it feel like? (subjective)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Discussions: PoP Pictures of Practice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learning through play look and feel like in different cultural contexts?</dc:title>
  <dc:creator>Baker, Megina A</dc:creator>
  <cp:lastModifiedBy>Riecken, Matthew Christ</cp:lastModifiedBy>
  <cp:revision>2</cp:revision>
  <dcterms:created xsi:type="dcterms:W3CDTF">2021-04-08T14:56:45Z</dcterms:created>
  <dcterms:modified xsi:type="dcterms:W3CDTF">2023-03-07T18:41:02Z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y fmtid="{D5CDD505-2E9C-101B-9397-08002B2CF9AE}" pid="3" name="MediaServiceImageTags">
    <vt:lpwstr/>
  </property>
</Properties>
</file>