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4"/>
  </p:notesMasterIdLst>
  <p:sldIdLst>
    <p:sldId id="256" r:id="rId5"/>
    <p:sldId id="1150" r:id="rId6"/>
    <p:sldId id="1151" r:id="rId7"/>
    <p:sldId id="355" r:id="rId8"/>
    <p:sldId id="266" r:id="rId9"/>
    <p:sldId id="336" r:id="rId10"/>
    <p:sldId id="337" r:id="rId11"/>
    <p:sldId id="338" r:id="rId12"/>
    <p:sldId id="1146" r:id="rId13"/>
    <p:sldId id="357" r:id="rId14"/>
    <p:sldId id="358" r:id="rId15"/>
    <p:sldId id="482" r:id="rId16"/>
    <p:sldId id="1148" r:id="rId17"/>
    <p:sldId id="1149" r:id="rId18"/>
    <p:sldId id="1136" r:id="rId19"/>
    <p:sldId id="258" r:id="rId20"/>
    <p:sldId id="261" r:id="rId21"/>
    <p:sldId id="1147" r:id="rId22"/>
    <p:sldId id="262" r:id="rId23"/>
    <p:sldId id="1070" r:id="rId24"/>
    <p:sldId id="1137" r:id="rId25"/>
    <p:sldId id="1138" r:id="rId26"/>
    <p:sldId id="1139" r:id="rId27"/>
    <p:sldId id="259" r:id="rId28"/>
    <p:sldId id="1140" r:id="rId29"/>
    <p:sldId id="1141" r:id="rId30"/>
    <p:sldId id="1142" r:id="rId31"/>
    <p:sldId id="263" r:id="rId32"/>
    <p:sldId id="26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F8083-B2B0-2A46-A640-2B4C78A4E470}" v="9" dt="2021-10-15T11:41:20.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47"/>
    <p:restoredTop sz="64567"/>
  </p:normalViewPr>
  <p:slideViewPr>
    <p:cSldViewPr snapToGrid="0" snapToObjects="1">
      <p:cViewPr varScale="1">
        <p:scale>
          <a:sx n="68" d="100"/>
          <a:sy n="68" d="100"/>
        </p:scale>
        <p:origin x="1616"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ina Baker" userId="e9dd2941-2cdf-4f0b-895b-28c1f961bd78" providerId="ADAL" clId="{9BDF8083-B2B0-2A46-A640-2B4C78A4E470}"/>
    <pc:docChg chg="custSel addSld modSld">
      <pc:chgData name="Megina Baker" userId="e9dd2941-2cdf-4f0b-895b-28c1f961bd78" providerId="ADAL" clId="{9BDF8083-B2B0-2A46-A640-2B4C78A4E470}" dt="2021-10-15T11:42:43.787" v="246" actId="313"/>
      <pc:docMkLst>
        <pc:docMk/>
      </pc:docMkLst>
      <pc:sldChg chg="modSp mod">
        <pc:chgData name="Megina Baker" userId="e9dd2941-2cdf-4f0b-895b-28c1f961bd78" providerId="ADAL" clId="{9BDF8083-B2B0-2A46-A640-2B4C78A4E470}" dt="2021-10-15T11:32:19.855" v="46" actId="20577"/>
        <pc:sldMkLst>
          <pc:docMk/>
          <pc:sldMk cId="1692115504" sldId="256"/>
        </pc:sldMkLst>
        <pc:spChg chg="mod">
          <ac:chgData name="Megina Baker" userId="e9dd2941-2cdf-4f0b-895b-28c1f961bd78" providerId="ADAL" clId="{9BDF8083-B2B0-2A46-A640-2B4C78A4E470}" dt="2021-10-15T11:32:19.855" v="46" actId="20577"/>
          <ac:spMkLst>
            <pc:docMk/>
            <pc:sldMk cId="1692115504" sldId="256"/>
            <ac:spMk id="2" creationId="{134838A1-8A4C-D74F-BCEF-E88E526DED80}"/>
          </ac:spMkLst>
        </pc:spChg>
      </pc:sldChg>
      <pc:sldChg chg="modSp">
        <pc:chgData name="Megina Baker" userId="e9dd2941-2cdf-4f0b-895b-28c1f961bd78" providerId="ADAL" clId="{9BDF8083-B2B0-2A46-A640-2B4C78A4E470}" dt="2021-10-15T11:34:17.996" v="107" actId="1076"/>
        <pc:sldMkLst>
          <pc:docMk/>
          <pc:sldMk cId="2171890377" sldId="336"/>
        </pc:sldMkLst>
        <pc:picChg chg="mod">
          <ac:chgData name="Megina Baker" userId="e9dd2941-2cdf-4f0b-895b-28c1f961bd78" providerId="ADAL" clId="{9BDF8083-B2B0-2A46-A640-2B4C78A4E470}" dt="2021-10-15T11:34:17.996" v="107" actId="1076"/>
          <ac:picMkLst>
            <pc:docMk/>
            <pc:sldMk cId="2171890377" sldId="336"/>
            <ac:picMk id="23553" creationId="{6B410F23-597B-884E-8DFA-8C0D17E2D7E1}"/>
          </ac:picMkLst>
        </pc:picChg>
      </pc:sldChg>
      <pc:sldChg chg="modSp">
        <pc:chgData name="Megina Baker" userId="e9dd2941-2cdf-4f0b-895b-28c1f961bd78" providerId="ADAL" clId="{9BDF8083-B2B0-2A46-A640-2B4C78A4E470}" dt="2021-10-15T11:34:20.815" v="108" actId="1076"/>
        <pc:sldMkLst>
          <pc:docMk/>
          <pc:sldMk cId="3932580180" sldId="337"/>
        </pc:sldMkLst>
        <pc:picChg chg="mod">
          <ac:chgData name="Megina Baker" userId="e9dd2941-2cdf-4f0b-895b-28c1f961bd78" providerId="ADAL" clId="{9BDF8083-B2B0-2A46-A640-2B4C78A4E470}" dt="2021-10-15T11:34:20.815" v="108" actId="1076"/>
          <ac:picMkLst>
            <pc:docMk/>
            <pc:sldMk cId="3932580180" sldId="337"/>
            <ac:picMk id="25601" creationId="{6DC07437-9265-F94F-9EF3-47E7F27AB279}"/>
          </ac:picMkLst>
        </pc:picChg>
      </pc:sldChg>
      <pc:sldChg chg="modNotesTx">
        <pc:chgData name="Megina Baker" userId="e9dd2941-2cdf-4f0b-895b-28c1f961bd78" providerId="ADAL" clId="{9BDF8083-B2B0-2A46-A640-2B4C78A4E470}" dt="2021-10-15T11:35:40.739" v="201" actId="20577"/>
        <pc:sldMkLst>
          <pc:docMk/>
          <pc:sldMk cId="801851643" sldId="357"/>
        </pc:sldMkLst>
      </pc:sldChg>
      <pc:sldChg chg="modSp mod">
        <pc:chgData name="Megina Baker" userId="e9dd2941-2cdf-4f0b-895b-28c1f961bd78" providerId="ADAL" clId="{9BDF8083-B2B0-2A46-A640-2B4C78A4E470}" dt="2021-10-15T11:39:26.635" v="205" actId="20577"/>
        <pc:sldMkLst>
          <pc:docMk/>
          <pc:sldMk cId="944239410" sldId="482"/>
        </pc:sldMkLst>
        <pc:spChg chg="mod">
          <ac:chgData name="Megina Baker" userId="e9dd2941-2cdf-4f0b-895b-28c1f961bd78" providerId="ADAL" clId="{9BDF8083-B2B0-2A46-A640-2B4C78A4E470}" dt="2021-10-15T11:39:26.635" v="205" actId="20577"/>
          <ac:spMkLst>
            <pc:docMk/>
            <pc:sldMk cId="944239410" sldId="482"/>
            <ac:spMk id="3" creationId="{0DA71D0D-7D76-3E40-BF6A-DAECB6A3A978}"/>
          </ac:spMkLst>
        </pc:spChg>
      </pc:sldChg>
      <pc:sldChg chg="addSp delSp modSp mod">
        <pc:chgData name="Megina Baker" userId="e9dd2941-2cdf-4f0b-895b-28c1f961bd78" providerId="ADAL" clId="{9BDF8083-B2B0-2A46-A640-2B4C78A4E470}" dt="2021-10-15T11:35:17.351" v="200" actId="478"/>
        <pc:sldMkLst>
          <pc:docMk/>
          <pc:sldMk cId="1043016765" sldId="1146"/>
        </pc:sldMkLst>
        <pc:spChg chg="mod">
          <ac:chgData name="Megina Baker" userId="e9dd2941-2cdf-4f0b-895b-28c1f961bd78" providerId="ADAL" clId="{9BDF8083-B2B0-2A46-A640-2B4C78A4E470}" dt="2021-10-15T11:35:13.258" v="198" actId="20577"/>
          <ac:spMkLst>
            <pc:docMk/>
            <pc:sldMk cId="1043016765" sldId="1146"/>
            <ac:spMk id="3" creationId="{06307498-263F-044F-8BD4-A846FAE3A1AD}"/>
          </ac:spMkLst>
        </pc:spChg>
        <pc:spChg chg="add del mod">
          <ac:chgData name="Megina Baker" userId="e9dd2941-2cdf-4f0b-895b-28c1f961bd78" providerId="ADAL" clId="{9BDF8083-B2B0-2A46-A640-2B4C78A4E470}" dt="2021-10-15T11:35:17.351" v="200" actId="478"/>
          <ac:spMkLst>
            <pc:docMk/>
            <pc:sldMk cId="1043016765" sldId="1146"/>
            <ac:spMk id="4" creationId="{3E1C65BF-4B4A-1248-AF4D-99E52BE7117C}"/>
          </ac:spMkLst>
        </pc:spChg>
        <pc:picChg chg="mod">
          <ac:chgData name="Megina Baker" userId="e9dd2941-2cdf-4f0b-895b-28c1f961bd78" providerId="ADAL" clId="{9BDF8083-B2B0-2A46-A640-2B4C78A4E470}" dt="2021-10-15T11:34:50.366" v="110" actId="1076"/>
          <ac:picMkLst>
            <pc:docMk/>
            <pc:sldMk cId="1043016765" sldId="1146"/>
            <ac:picMk id="3074" creationId="{5EE5613A-61A3-2C4B-8F34-3F2CBB907D25}"/>
          </ac:picMkLst>
        </pc:picChg>
        <pc:picChg chg="del mod">
          <ac:chgData name="Megina Baker" userId="e9dd2941-2cdf-4f0b-895b-28c1f961bd78" providerId="ADAL" clId="{9BDF8083-B2B0-2A46-A640-2B4C78A4E470}" dt="2021-10-15T11:35:14.658" v="199" actId="478"/>
          <ac:picMkLst>
            <pc:docMk/>
            <pc:sldMk cId="1043016765" sldId="1146"/>
            <ac:picMk id="3076" creationId="{BB991D87-08D8-8443-B338-FE7CF29842B0}"/>
          </ac:picMkLst>
        </pc:picChg>
      </pc:sldChg>
      <pc:sldChg chg="modSp mod">
        <pc:chgData name="Megina Baker" userId="e9dd2941-2cdf-4f0b-895b-28c1f961bd78" providerId="ADAL" clId="{9BDF8083-B2B0-2A46-A640-2B4C78A4E470}" dt="2021-10-15T11:42:43.787" v="246" actId="313"/>
        <pc:sldMkLst>
          <pc:docMk/>
          <pc:sldMk cId="1841000750" sldId="1147"/>
        </pc:sldMkLst>
        <pc:spChg chg="mod">
          <ac:chgData name="Megina Baker" userId="e9dd2941-2cdf-4f0b-895b-28c1f961bd78" providerId="ADAL" clId="{9BDF8083-B2B0-2A46-A640-2B4C78A4E470}" dt="2021-10-15T11:42:43.787" v="246" actId="313"/>
          <ac:spMkLst>
            <pc:docMk/>
            <pc:sldMk cId="1841000750" sldId="1147"/>
            <ac:spMk id="3" creationId="{ED84D8A4-6BE6-8248-AFA7-586ADAD14675}"/>
          </ac:spMkLst>
        </pc:spChg>
      </pc:sldChg>
      <pc:sldChg chg="modSp new mod">
        <pc:chgData name="Megina Baker" userId="e9dd2941-2cdf-4f0b-895b-28c1f961bd78" providerId="ADAL" clId="{9BDF8083-B2B0-2A46-A640-2B4C78A4E470}" dt="2021-10-15T11:33:06.733" v="73" actId="20577"/>
        <pc:sldMkLst>
          <pc:docMk/>
          <pc:sldMk cId="2287238292" sldId="1150"/>
        </pc:sldMkLst>
        <pc:spChg chg="mod">
          <ac:chgData name="Megina Baker" userId="e9dd2941-2cdf-4f0b-895b-28c1f961bd78" providerId="ADAL" clId="{9BDF8083-B2B0-2A46-A640-2B4C78A4E470}" dt="2021-10-15T11:32:32.634" v="57" actId="5793"/>
          <ac:spMkLst>
            <pc:docMk/>
            <pc:sldMk cId="2287238292" sldId="1150"/>
            <ac:spMk id="2" creationId="{9AF67879-EBF8-5241-9982-A796F3C6F6A3}"/>
          </ac:spMkLst>
        </pc:spChg>
        <pc:spChg chg="mod">
          <ac:chgData name="Megina Baker" userId="e9dd2941-2cdf-4f0b-895b-28c1f961bd78" providerId="ADAL" clId="{9BDF8083-B2B0-2A46-A640-2B4C78A4E470}" dt="2021-10-15T11:33:06.733" v="73" actId="20577"/>
          <ac:spMkLst>
            <pc:docMk/>
            <pc:sldMk cId="2287238292" sldId="1150"/>
            <ac:spMk id="3" creationId="{D49FF27E-6C11-424C-BEEC-98FC2330D877}"/>
          </ac:spMkLst>
        </pc:spChg>
      </pc:sldChg>
      <pc:sldChg chg="addSp modSp new mod">
        <pc:chgData name="Megina Baker" userId="e9dd2941-2cdf-4f0b-895b-28c1f961bd78" providerId="ADAL" clId="{9BDF8083-B2B0-2A46-A640-2B4C78A4E470}" dt="2021-10-15T11:41:26.291" v="207" actId="14100"/>
        <pc:sldMkLst>
          <pc:docMk/>
          <pc:sldMk cId="3904140396" sldId="1151"/>
        </pc:sldMkLst>
        <pc:spChg chg="mod">
          <ac:chgData name="Megina Baker" userId="e9dd2941-2cdf-4f0b-895b-28c1f961bd78" providerId="ADAL" clId="{9BDF8083-B2B0-2A46-A640-2B4C78A4E470}" dt="2021-10-15T11:33:17.320" v="87" actId="20577"/>
          <ac:spMkLst>
            <pc:docMk/>
            <pc:sldMk cId="3904140396" sldId="1151"/>
            <ac:spMk id="2" creationId="{C8C83F2B-BC5D-EA41-998C-E9DE8A42E150}"/>
          </ac:spMkLst>
        </pc:spChg>
        <pc:spChg chg="mod">
          <ac:chgData name="Megina Baker" userId="e9dd2941-2cdf-4f0b-895b-28c1f961bd78" providerId="ADAL" clId="{9BDF8083-B2B0-2A46-A640-2B4C78A4E470}" dt="2021-10-15T11:33:48.457" v="106" actId="114"/>
          <ac:spMkLst>
            <pc:docMk/>
            <pc:sldMk cId="3904140396" sldId="1151"/>
            <ac:spMk id="3" creationId="{F7BCB38E-9671-7949-9FB8-A2AAD0FAABD7}"/>
          </ac:spMkLst>
        </pc:spChg>
        <pc:picChg chg="add mod">
          <ac:chgData name="Megina Baker" userId="e9dd2941-2cdf-4f0b-895b-28c1f961bd78" providerId="ADAL" clId="{9BDF8083-B2B0-2A46-A640-2B4C78A4E470}" dt="2021-10-15T11:41:26.291" v="207" actId="14100"/>
          <ac:picMkLst>
            <pc:docMk/>
            <pc:sldMk cId="3904140396" sldId="1151"/>
            <ac:picMk id="4" creationId="{29234A4E-EF89-9049-9A61-CA89D0AC43BD}"/>
          </ac:picMkLst>
        </pc:picChg>
      </pc:sldChg>
    </pc:docChg>
  </pc:docChgLst>
  <pc:docChgLst>
    <pc:chgData name="Baker, Megina" userId="S::megina_baker@gse.harvard.edu::e9dd2941-2cdf-4f0b-895b-28c1f961bd78" providerId="AD" clId="Web-{26C7DD30-E67C-452F-93DA-D92CF370A0BF}"/>
    <pc:docChg chg="addSld modSld">
      <pc:chgData name="Baker, Megina" userId="S::megina_baker@gse.harvard.edu::e9dd2941-2cdf-4f0b-895b-28c1f961bd78" providerId="AD" clId="Web-{26C7DD30-E67C-452F-93DA-D92CF370A0BF}" dt="2021-06-01T16:45:00.128" v="73" actId="20577"/>
      <pc:docMkLst>
        <pc:docMk/>
      </pc:docMkLst>
      <pc:sldChg chg="modSp">
        <pc:chgData name="Baker, Megina" userId="S::megina_baker@gse.harvard.edu::e9dd2941-2cdf-4f0b-895b-28c1f961bd78" providerId="AD" clId="Web-{26C7DD30-E67C-452F-93DA-D92CF370A0BF}" dt="2021-06-01T16:45:00.128" v="73" actId="20577"/>
        <pc:sldMkLst>
          <pc:docMk/>
          <pc:sldMk cId="3759881619" sldId="1148"/>
        </pc:sldMkLst>
        <pc:spChg chg="mod">
          <ac:chgData name="Baker, Megina" userId="S::megina_baker@gse.harvard.edu::e9dd2941-2cdf-4f0b-895b-28c1f961bd78" providerId="AD" clId="Web-{26C7DD30-E67C-452F-93DA-D92CF370A0BF}" dt="2021-06-01T16:43:06.702" v="10" actId="20577"/>
          <ac:spMkLst>
            <pc:docMk/>
            <pc:sldMk cId="3759881619" sldId="1148"/>
            <ac:spMk id="2" creationId="{436B69E5-9C68-CC48-806E-A10FBF618C6A}"/>
          </ac:spMkLst>
        </pc:spChg>
        <pc:spChg chg="mod">
          <ac:chgData name="Baker, Megina" userId="S::megina_baker@gse.harvard.edu::e9dd2941-2cdf-4f0b-895b-28c1f961bd78" providerId="AD" clId="Web-{26C7DD30-E67C-452F-93DA-D92CF370A0BF}" dt="2021-06-01T16:45:00.128" v="73" actId="20577"/>
          <ac:spMkLst>
            <pc:docMk/>
            <pc:sldMk cId="3759881619" sldId="1148"/>
            <ac:spMk id="3" creationId="{920E59BE-D341-E243-AC75-4DD008706A11}"/>
          </ac:spMkLst>
        </pc:spChg>
        <pc:picChg chg="mod">
          <ac:chgData name="Baker, Megina" userId="S::megina_baker@gse.harvard.edu::e9dd2941-2cdf-4f0b-895b-28c1f961bd78" providerId="AD" clId="Web-{26C7DD30-E67C-452F-93DA-D92CF370A0BF}" dt="2021-06-01T16:43:10.984" v="11" actId="14100"/>
          <ac:picMkLst>
            <pc:docMk/>
            <pc:sldMk cId="3759881619" sldId="1148"/>
            <ac:picMk id="4" creationId="{53C6986D-BF75-4240-83F9-20965A0D0779}"/>
          </ac:picMkLst>
        </pc:picChg>
      </pc:sldChg>
      <pc:sldChg chg="add replId">
        <pc:chgData name="Baker, Megina" userId="S::megina_baker@gse.harvard.edu::e9dd2941-2cdf-4f0b-895b-28c1f961bd78" providerId="AD" clId="Web-{26C7DD30-E67C-452F-93DA-D92CF370A0BF}" dt="2021-06-01T16:42:59.249" v="0"/>
        <pc:sldMkLst>
          <pc:docMk/>
          <pc:sldMk cId="3083734630" sldId="11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F8CA7-B4CD-8742-BC2F-8D2DA50F196C}" type="datetimeFigureOut">
              <a:rPr lang="en-US" smtClean="0"/>
              <a:t>9/11/22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517AE-3954-0242-A5CC-DD8DBA4B8824}" type="slidenum">
              <a:rPr lang="en-US" smtClean="0"/>
              <a:t>‹#›</a:t>
            </a:fld>
            <a:endParaRPr lang="en-US"/>
          </a:p>
        </p:txBody>
      </p:sp>
    </p:spTree>
    <p:extLst>
      <p:ext uri="{BB962C8B-B14F-4D97-AF65-F5344CB8AC3E}">
        <p14:creationId xmlns:p14="http://schemas.microsoft.com/office/powerpoint/2010/main" val="370550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strengthen children’s participation, social relationships, and learning outcomes (DEC/NAEYC, 2009; U. S. Department of Health and Human Services &amp; U.S. Department of Education, 2015).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Decades of research indicate that inclusion leads to social, cognitive, and academic benefits for young children with and without disabilities (e.g., National Professional Development Center on Inclusion, 2009; Odom, </a:t>
            </a:r>
            <a:r>
              <a:rPr lang="en-US" sz="1200" kern="1200" dirty="0" err="1">
                <a:solidFill>
                  <a:schemeClr val="tx1"/>
                </a:solidFill>
                <a:effectLst/>
                <a:latin typeface="+mn-lt"/>
                <a:ea typeface="+mn-ea"/>
                <a:cs typeface="+mn-cs"/>
              </a:rPr>
              <a:t>Buysse</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Soukakou</a:t>
            </a:r>
            <a:r>
              <a:rPr lang="en-US" sz="1200" kern="1200" dirty="0">
                <a:solidFill>
                  <a:schemeClr val="tx1"/>
                </a:solidFill>
                <a:effectLst/>
                <a:latin typeface="+mn-lt"/>
                <a:ea typeface="+mn-ea"/>
                <a:cs typeface="+mn-cs"/>
              </a:rPr>
              <a:t>, 2011; Gupta, Henninger, &amp; Vinh, 2014).</a:t>
            </a:r>
            <a:r>
              <a:rPr lang="en-US" dirty="0">
                <a:effectLst/>
              </a:rPr>
              <a:t> </a:t>
            </a:r>
            <a:endParaRPr lang="en-US" dirty="0"/>
          </a:p>
        </p:txBody>
      </p:sp>
      <p:sp>
        <p:nvSpPr>
          <p:cNvPr id="4" name="Slide Number Placeholder 3"/>
          <p:cNvSpPr>
            <a:spLocks noGrp="1"/>
          </p:cNvSpPr>
          <p:nvPr>
            <p:ph type="sldNum" sz="quarter" idx="5"/>
          </p:nvPr>
        </p:nvSpPr>
        <p:spPr/>
        <p:txBody>
          <a:bodyPr/>
          <a:lstStyle/>
          <a:p>
            <a:fld id="{FD4CA59E-E7B2-CF40-AD72-629CC14778FF}" type="slidenum">
              <a:rPr lang="en-US" smtClean="0"/>
              <a:t>4</a:t>
            </a:fld>
            <a:endParaRPr lang="en-US"/>
          </a:p>
        </p:txBody>
      </p:sp>
    </p:spTree>
    <p:extLst>
      <p:ext uri="{BB962C8B-B14F-4D97-AF65-F5344CB8AC3E}">
        <p14:creationId xmlns:p14="http://schemas.microsoft.com/office/powerpoint/2010/main" val="211288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watched a video before class today – let’s discuss and connect back </a:t>
            </a:r>
            <a:r>
              <a:rPr lang="en-US"/>
              <a:t>to the ideas </a:t>
            </a:r>
            <a:r>
              <a:rPr lang="en-US" dirty="0"/>
              <a:t>of UDL </a:t>
            </a:r>
            <a:r>
              <a:rPr lang="en-US"/>
              <a:t>and inclusion</a:t>
            </a:r>
          </a:p>
        </p:txBody>
      </p:sp>
      <p:sp>
        <p:nvSpPr>
          <p:cNvPr id="4" name="Slide Number Placeholder 3"/>
          <p:cNvSpPr>
            <a:spLocks noGrp="1"/>
          </p:cNvSpPr>
          <p:nvPr>
            <p:ph type="sldNum" sz="quarter" idx="5"/>
          </p:nvPr>
        </p:nvSpPr>
        <p:spPr/>
        <p:txBody>
          <a:bodyPr/>
          <a:lstStyle/>
          <a:p>
            <a:fld id="{F2F517AE-3954-0242-A5CC-DD8DBA4B8824}" type="slidenum">
              <a:rPr lang="en-US" smtClean="0"/>
              <a:t>13</a:t>
            </a:fld>
            <a:endParaRPr lang="en-US"/>
          </a:p>
        </p:txBody>
      </p:sp>
    </p:spTree>
    <p:extLst>
      <p:ext uri="{BB962C8B-B14F-4D97-AF65-F5344CB8AC3E}">
        <p14:creationId xmlns:p14="http://schemas.microsoft.com/office/powerpoint/2010/main" val="142834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watched a video before class today – let’s discuss and connect back </a:t>
            </a:r>
            <a:r>
              <a:rPr lang="en-US"/>
              <a:t>to the ideas </a:t>
            </a:r>
            <a:r>
              <a:rPr lang="en-US" dirty="0"/>
              <a:t>of UDL </a:t>
            </a:r>
            <a:r>
              <a:rPr lang="en-US"/>
              <a:t>and inclusion</a:t>
            </a:r>
          </a:p>
        </p:txBody>
      </p:sp>
      <p:sp>
        <p:nvSpPr>
          <p:cNvPr id="4" name="Slide Number Placeholder 3"/>
          <p:cNvSpPr>
            <a:spLocks noGrp="1"/>
          </p:cNvSpPr>
          <p:nvPr>
            <p:ph type="sldNum" sz="quarter" idx="5"/>
          </p:nvPr>
        </p:nvSpPr>
        <p:spPr/>
        <p:txBody>
          <a:bodyPr/>
          <a:lstStyle/>
          <a:p>
            <a:fld id="{F2F517AE-3954-0242-A5CC-DD8DBA4B8824}" type="slidenum">
              <a:rPr lang="en-US" smtClean="0"/>
              <a:t>14</a:t>
            </a:fld>
            <a:endParaRPr lang="en-US"/>
          </a:p>
        </p:txBody>
      </p:sp>
    </p:spTree>
    <p:extLst>
      <p:ext uri="{BB962C8B-B14F-4D97-AF65-F5344CB8AC3E}">
        <p14:creationId xmlns:p14="http://schemas.microsoft.com/office/powerpoint/2010/main" val="397993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about how a UDL perspective can be useful to teachers in preparing the classroom environment for inclusive play in the early years – from the Let’s Play project at the University of Buffalo</a:t>
            </a:r>
          </a:p>
        </p:txBody>
      </p:sp>
      <p:sp>
        <p:nvSpPr>
          <p:cNvPr id="4" name="Slide Number Placeholder 3"/>
          <p:cNvSpPr>
            <a:spLocks noGrp="1"/>
          </p:cNvSpPr>
          <p:nvPr>
            <p:ph type="sldNum" sz="quarter" idx="5"/>
          </p:nvPr>
        </p:nvSpPr>
        <p:spPr/>
        <p:txBody>
          <a:bodyPr/>
          <a:lstStyle/>
          <a:p>
            <a:fld id="{F2F517AE-3954-0242-A5CC-DD8DBA4B8824}" type="slidenum">
              <a:rPr lang="en-US" smtClean="0"/>
              <a:t>15</a:t>
            </a:fld>
            <a:endParaRPr lang="en-US"/>
          </a:p>
        </p:txBody>
      </p:sp>
    </p:spTree>
    <p:extLst>
      <p:ext uri="{BB962C8B-B14F-4D97-AF65-F5344CB8AC3E}">
        <p14:creationId xmlns:p14="http://schemas.microsoft.com/office/powerpoint/2010/main" val="191938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chose something to read/watch for today – one of these.  We are going to do an activity now where you will have a chance to share and discuss what you read about with others.</a:t>
            </a:r>
          </a:p>
        </p:txBody>
      </p:sp>
      <p:sp>
        <p:nvSpPr>
          <p:cNvPr id="4" name="Slide Number Placeholder 3"/>
          <p:cNvSpPr>
            <a:spLocks noGrp="1"/>
          </p:cNvSpPr>
          <p:nvPr>
            <p:ph type="sldNum" sz="quarter" idx="5"/>
          </p:nvPr>
        </p:nvSpPr>
        <p:spPr/>
        <p:txBody>
          <a:bodyPr/>
          <a:lstStyle/>
          <a:p>
            <a:fld id="{F2F517AE-3954-0242-A5CC-DD8DBA4B8824}" type="slidenum">
              <a:rPr lang="en-US" smtClean="0"/>
              <a:t>16</a:t>
            </a:fld>
            <a:endParaRPr lang="en-US"/>
          </a:p>
        </p:txBody>
      </p:sp>
    </p:spTree>
    <p:extLst>
      <p:ext uri="{BB962C8B-B14F-4D97-AF65-F5344CB8AC3E}">
        <p14:creationId xmlns:p14="http://schemas.microsoft.com/office/powerpoint/2010/main" val="272845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these instructions</a:t>
            </a:r>
          </a:p>
        </p:txBody>
      </p:sp>
      <p:sp>
        <p:nvSpPr>
          <p:cNvPr id="4" name="Slide Number Placeholder 3"/>
          <p:cNvSpPr>
            <a:spLocks noGrp="1"/>
          </p:cNvSpPr>
          <p:nvPr>
            <p:ph type="sldNum" sz="quarter" idx="5"/>
          </p:nvPr>
        </p:nvSpPr>
        <p:spPr/>
        <p:txBody>
          <a:bodyPr/>
          <a:lstStyle/>
          <a:p>
            <a:fld id="{F2F517AE-3954-0242-A5CC-DD8DBA4B8824}" type="slidenum">
              <a:rPr lang="en-US" smtClean="0"/>
              <a:t>18</a:t>
            </a:fld>
            <a:endParaRPr lang="en-US"/>
          </a:p>
        </p:txBody>
      </p:sp>
    </p:spTree>
    <p:extLst>
      <p:ext uri="{BB962C8B-B14F-4D97-AF65-F5344CB8AC3E}">
        <p14:creationId xmlns:p14="http://schemas.microsoft.com/office/powerpoint/2010/main" val="334082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protocol to use for sharing documentation in the inquiry groups.  Will use this for the rest of the semester</a:t>
            </a:r>
          </a:p>
        </p:txBody>
      </p:sp>
      <p:sp>
        <p:nvSpPr>
          <p:cNvPr id="4" name="Slide Number Placeholder 3"/>
          <p:cNvSpPr>
            <a:spLocks noGrp="1"/>
          </p:cNvSpPr>
          <p:nvPr>
            <p:ph type="sldNum" sz="quarter" idx="5"/>
          </p:nvPr>
        </p:nvSpPr>
        <p:spPr/>
        <p:txBody>
          <a:bodyPr/>
          <a:lstStyle/>
          <a:p>
            <a:fld id="{87E3148A-DA28-D349-8E6E-C83D39F0F54C}" type="slidenum">
              <a:rPr lang="en-US" smtClean="0"/>
              <a:t>20</a:t>
            </a:fld>
            <a:endParaRPr lang="en-US"/>
          </a:p>
        </p:txBody>
      </p:sp>
    </p:spTree>
    <p:extLst>
      <p:ext uri="{BB962C8B-B14F-4D97-AF65-F5344CB8AC3E}">
        <p14:creationId xmlns:p14="http://schemas.microsoft.com/office/powerpoint/2010/main" val="1848066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B40B8-D324-0847-A8ED-68D67F7D7DED}" type="slidenum">
              <a:rPr lang="en-US" smtClean="0"/>
              <a:t>29</a:t>
            </a:fld>
            <a:endParaRPr lang="en-US"/>
          </a:p>
        </p:txBody>
      </p:sp>
    </p:spTree>
    <p:extLst>
      <p:ext uri="{BB962C8B-B14F-4D97-AF65-F5344CB8AC3E}">
        <p14:creationId xmlns:p14="http://schemas.microsoft.com/office/powerpoint/2010/main" val="306530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8145FED-34E3-C640-95CC-B3E51B2C0D4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9CD1E74-5FB9-3548-BD1E-1CF4B967BE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a:ea typeface="ＭＳ Ｐゴシック" panose="020B0600070205080204" pitchFamily="34" charset="-128"/>
              </a:rPr>
              <a:t>First, what comes to mind when I use this term? I’ll give you a moment to Turn and talk</a:t>
            </a:r>
          </a:p>
          <a:p>
            <a:pPr marL="171450" indent="-171450" eaLnBrk="1" hangingPunct="1">
              <a:spcBef>
                <a:spcPct val="0"/>
              </a:spcBef>
              <a:buFontTx/>
              <a:buChar char="•"/>
            </a:pPr>
            <a:endParaRPr lang="en-US" altLang="en-US" dirty="0">
              <a:ea typeface="ＭＳ Ｐゴシック" panose="020B0600070205080204" pitchFamily="34" charset="-128"/>
            </a:endParaRPr>
          </a:p>
          <a:p>
            <a:pPr marL="171450" indent="-171450" eaLnBrk="1" hangingPunct="1">
              <a:spcBef>
                <a:spcPct val="0"/>
              </a:spcBef>
              <a:buFontTx/>
              <a:buChar char="•"/>
            </a:pPr>
            <a:r>
              <a:rPr lang="en-US" altLang="en-US" dirty="0">
                <a:ea typeface="ＭＳ Ｐゴシック" panose="020B0600070205080204" pitchFamily="34" charset="-128"/>
              </a:rPr>
              <a:t>Important to be clear about the words I am using and what I mean by them</a:t>
            </a:r>
          </a:p>
          <a:p>
            <a:pPr marL="171450" indent="-171450" eaLnBrk="1" hangingPunct="1">
              <a:spcBef>
                <a:spcPct val="0"/>
              </a:spcBef>
              <a:buFontTx/>
              <a:buChar char="•"/>
            </a:pPr>
            <a:r>
              <a:rPr lang="en-US" altLang="en-US" dirty="0">
                <a:ea typeface="ＭＳ Ｐゴシック" panose="020B0600070205080204" pitchFamily="34" charset="-128"/>
              </a:rPr>
              <a:t>Disability:  Socially constructed identity marker with real consequences. </a:t>
            </a:r>
          </a:p>
          <a:p>
            <a:pPr marL="171450" indent="-171450" eaLnBrk="1" hangingPunct="1">
              <a:spcBef>
                <a:spcPct val="0"/>
              </a:spcBef>
              <a:buFontTx/>
              <a:buChar char="•"/>
            </a:pPr>
            <a:r>
              <a:rPr lang="en-US" altLang="en-US" dirty="0">
                <a:ea typeface="ＭＳ Ｐゴシック" panose="020B0600070205080204" pitchFamily="34" charset="-128"/>
              </a:rPr>
              <a:t>There may be biological differences (# chromosomes) between us, but the notion of disability is a social responses to those differences – and particularly those definitions of identity that rely on something else being normal</a:t>
            </a:r>
          </a:p>
          <a:p>
            <a:pPr marL="171450" marR="0" lvl="0" indent="-171450" algn="l" defTabSz="457200" rtl="0" eaLnBrk="1" fontAlgn="base" latinLnBrk="0" hangingPunct="1">
              <a:lnSpc>
                <a:spcPct val="100000"/>
              </a:lnSpc>
              <a:spcBef>
                <a:spcPct val="0"/>
              </a:spcBef>
              <a:spcAft>
                <a:spcPct val="0"/>
              </a:spcAft>
              <a:buClrTx/>
              <a:buSzTx/>
              <a:buFontTx/>
              <a:buChar char="•"/>
              <a:tabLst/>
              <a:defRPr/>
            </a:pPr>
            <a:r>
              <a:rPr lang="en-US" altLang="en-US" dirty="0">
                <a:ea typeface="ＭＳ Ｐゴシック" panose="020B0600070205080204" pitchFamily="34" charset="-128"/>
              </a:rPr>
              <a:t>I also use the slash in disability to note how notions of ability get constructed even through our use of language</a:t>
            </a:r>
          </a:p>
          <a:p>
            <a:pPr marL="171450" indent="-171450" eaLnBrk="1" hangingPunct="1">
              <a:spcBef>
                <a:spcPct val="0"/>
              </a:spcBef>
              <a:buFontTx/>
              <a:buChar char="•"/>
            </a:pPr>
            <a:r>
              <a:rPr lang="en-US" altLang="en-US" dirty="0">
                <a:ea typeface="ＭＳ Ｐゴシック" panose="020B0600070205080204" pitchFamily="34" charset="-128"/>
              </a:rPr>
              <a:t>Folks in the disability community also reclaim this label, which is often perceived through a deficit lens- and share how disability can also be a source if shared identity, solidarity, joy, resistance </a:t>
            </a:r>
          </a:p>
          <a:p>
            <a:pPr marL="171450" indent="-171450"/>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F0EDC010-DF39-C049-9DFC-400E07FE6F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88D4F8-F0AF-C148-8513-5F434729FFD5}" type="slidenum">
              <a:rPr lang="en-US" altLang="en-US"/>
              <a:pPr>
                <a:spcBef>
                  <a:spcPct val="0"/>
                </a:spcBef>
              </a:pPr>
              <a:t>5</a:t>
            </a:fld>
            <a:endParaRPr lang="en-US" altLang="en-US"/>
          </a:p>
        </p:txBody>
      </p:sp>
    </p:spTree>
    <p:extLst>
      <p:ext uri="{BB962C8B-B14F-4D97-AF65-F5344CB8AC3E}">
        <p14:creationId xmlns:p14="http://schemas.microsoft.com/office/powerpoint/2010/main" val="376089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46E800F-69D7-7646-89B4-28080D21F9D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4963BDE4-834E-D441-B195-1528A9274A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ea typeface="ＭＳ Ｐゴシック" panose="020B0600070205080204" pitchFamily="34" charset="-128"/>
              </a:rPr>
              <a:t>From a medical model perspective, </a:t>
            </a:r>
            <a:r>
              <a:rPr lang="en-US" sz="1200" kern="1200" dirty="0">
                <a:solidFill>
                  <a:schemeClr val="tx1"/>
                </a:solidFill>
                <a:effectLst/>
                <a:latin typeface="+mn-lt"/>
                <a:ea typeface="ＭＳ Ｐゴシック" charset="0"/>
                <a:cs typeface="ＭＳ Ｐゴシック" charset="0"/>
              </a:rPr>
              <a:t>disability is viewed as a biological condition located inside the person.</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Through a medical model the person’s impairments, located within them, are viewed as a problem.</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This model influences the creation and maintenance of efforts to eliminate disability (e.g., institutionalization, forced sterilization;</a:t>
            </a:r>
            <a:r>
              <a:rPr lang="en-US" dirty="0">
                <a:effectLst/>
              </a:rPr>
              <a:t> </a:t>
            </a:r>
            <a:endParaRPr lang="en-US" sz="1200" kern="1200" dirty="0">
              <a:solidFill>
                <a:schemeClr val="tx1"/>
              </a:solidFill>
              <a:effectLst/>
              <a:latin typeface="+mn-lt"/>
              <a:ea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From this view the person and their connected problems need remediation and rehabilitation</a:t>
            </a:r>
            <a:r>
              <a:rPr lang="en-US" dirty="0">
                <a:effectLst/>
              </a:rPr>
              <a:t> to be cured</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Despite strong critiques, this model influences much of our historical and current legal decisions, policy documents, and professional domains</a:t>
            </a:r>
          </a:p>
          <a:p>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22CD7AE0-0686-564B-9F48-0BC00D7A76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2DF2FEF-6EBB-904F-8A00-061C6A691789}" type="slidenum">
              <a:rPr lang="en-US" altLang="en-US"/>
              <a:pPr>
                <a:spcBef>
                  <a:spcPct val="0"/>
                </a:spcBef>
              </a:pPr>
              <a:t>6</a:t>
            </a:fld>
            <a:endParaRPr lang="en-US" altLang="en-US"/>
          </a:p>
        </p:txBody>
      </p:sp>
    </p:spTree>
    <p:extLst>
      <p:ext uri="{BB962C8B-B14F-4D97-AF65-F5344CB8AC3E}">
        <p14:creationId xmlns:p14="http://schemas.microsoft.com/office/powerpoint/2010/main" val="376089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063AA03-71FA-B341-8025-8D9F785DF48B}"/>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432419FB-2359-5A48-8172-9B693FD63B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ea typeface="ＭＳ Ｐゴシック" panose="020B0600070205080204" pitchFamily="34" charset="-128"/>
              </a:rPr>
              <a:t>Social model disability is focused on social barriers made by people such as inaccessible environments, unjust attitudes and ideologies, or inflexible organizations</a:t>
            </a:r>
          </a:p>
          <a:p>
            <a:pPr marL="171450" indent="-171450">
              <a:buFont typeface="Arial" panose="020B0604020202020204" pitchFamily="34" charset="0"/>
              <a:buChar char="•"/>
            </a:pPr>
            <a:r>
              <a:rPr lang="en-US" altLang="en-US" dirty="0">
                <a:ea typeface="ＭＳ Ｐゴシック" panose="020B0600070205080204" pitchFamily="34" charset="-128"/>
              </a:rPr>
              <a:t>From this view, the person with impairment or chronic illness is not the problem. Instead, societal barriers are the problem</a:t>
            </a:r>
          </a:p>
          <a:p>
            <a:pPr marL="171450" indent="-171450">
              <a:buFont typeface="Arial" panose="020B0604020202020204" pitchFamily="34" charset="0"/>
              <a:buChar char="•"/>
            </a:pPr>
            <a:r>
              <a:rPr lang="en-US" altLang="en-US" dirty="0">
                <a:ea typeface="ＭＳ Ｐゴシック" panose="020B0600070205080204" pitchFamily="34" charset="-128"/>
              </a:rPr>
              <a:t>Importantly, from this view, people’s experiences with disability shift depending on social context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ea typeface="ＭＳ Ｐゴシック" panose="020B0600070205080204" pitchFamily="34" charset="-128"/>
              </a:rPr>
              <a:t>Therefore disability is a social/environmental response based on assumptions about normalcy.</a:t>
            </a: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The social model of disability focuses on modifying the environment and providing supports to enable people to be successful on their own terms.</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69C039F5-20B7-CC43-BF8E-FBCFF5AB35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FB82EC5-12DA-2847-803A-7E3DA4C2872A}" type="slidenum">
              <a:rPr lang="en-US" altLang="en-US"/>
              <a:pPr>
                <a:spcBef>
                  <a:spcPct val="0"/>
                </a:spcBef>
              </a:pPr>
              <a:t>7</a:t>
            </a:fld>
            <a:endParaRPr lang="en-US" altLang="en-US"/>
          </a:p>
        </p:txBody>
      </p:sp>
    </p:spTree>
    <p:extLst>
      <p:ext uri="{BB962C8B-B14F-4D97-AF65-F5344CB8AC3E}">
        <p14:creationId xmlns:p14="http://schemas.microsoft.com/office/powerpoint/2010/main" val="9757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sz="1200" dirty="0">
                <a:solidFill>
                  <a:srgbClr val="13516A"/>
                </a:solidFill>
              </a:rPr>
              <a:t>Systemic oppression of people with (perceived) disabilities… based on a singular accepted standard of physical, intellectual, and emotional normalcy</a:t>
            </a:r>
            <a:endParaRPr lang="en-US" dirty="0"/>
          </a:p>
        </p:txBody>
      </p:sp>
      <p:sp>
        <p:nvSpPr>
          <p:cNvPr id="4" name="Slide Number Placeholder 3"/>
          <p:cNvSpPr>
            <a:spLocks noGrp="1"/>
          </p:cNvSpPr>
          <p:nvPr>
            <p:ph type="sldNum" sz="quarter" idx="5"/>
          </p:nvPr>
        </p:nvSpPr>
        <p:spPr/>
        <p:txBody>
          <a:bodyPr/>
          <a:lstStyle/>
          <a:p>
            <a:fld id="{FD4CA59E-E7B2-CF40-AD72-629CC14778FF}" type="slidenum">
              <a:rPr lang="en-US" smtClean="0"/>
              <a:t>8</a:t>
            </a:fld>
            <a:endParaRPr lang="en-US"/>
          </a:p>
        </p:txBody>
      </p:sp>
    </p:spTree>
    <p:extLst>
      <p:ext uri="{BB962C8B-B14F-4D97-AF65-F5344CB8AC3E}">
        <p14:creationId xmlns:p14="http://schemas.microsoft.com/office/powerpoint/2010/main" val="81274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Linguicism is discrimination against people based on the languages they speak or do not speak.</a:t>
            </a:r>
          </a:p>
        </p:txBody>
      </p:sp>
      <p:sp>
        <p:nvSpPr>
          <p:cNvPr id="4" name="Slide Number Placeholder 3"/>
          <p:cNvSpPr>
            <a:spLocks noGrp="1"/>
          </p:cNvSpPr>
          <p:nvPr>
            <p:ph type="sldNum" sz="quarter" idx="5"/>
          </p:nvPr>
        </p:nvSpPr>
        <p:spPr/>
        <p:txBody>
          <a:bodyPr/>
          <a:lstStyle/>
          <a:p>
            <a:fld id="{F2F517AE-3954-0242-A5CC-DD8DBA4B8824}" type="slidenum">
              <a:rPr lang="en-US" smtClean="0"/>
              <a:t>9</a:t>
            </a:fld>
            <a:endParaRPr lang="en-US"/>
          </a:p>
        </p:txBody>
      </p:sp>
    </p:spTree>
    <p:extLst>
      <p:ext uri="{BB962C8B-B14F-4D97-AF65-F5344CB8AC3E}">
        <p14:creationId xmlns:p14="http://schemas.microsoft.com/office/powerpoint/2010/main" val="369001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903CDA7-A463-CC4E-89A5-6FAD3243B080}"/>
              </a:ext>
            </a:extLst>
          </p:cNvPr>
          <p:cNvSpPr>
            <a:spLocks noGrp="1" noRot="1" noChangeAspect="1" noChangeArrowheads="1" noTextEdit="1"/>
          </p:cNvSpPr>
          <p:nvPr>
            <p:ph type="sldImg"/>
          </p:nvPr>
        </p:nvSpPr>
        <p:spPr>
          <a:xfrm>
            <a:off x="685800" y="1143000"/>
            <a:ext cx="5486400" cy="3086100"/>
          </a:xfrm>
          <a:ln/>
        </p:spPr>
      </p:sp>
      <p:sp>
        <p:nvSpPr>
          <p:cNvPr id="29698" name="Notes Placeholder 2">
            <a:extLst>
              <a:ext uri="{FF2B5EF4-FFF2-40B4-BE49-F238E27FC236}">
                <a16:creationId xmlns:a16="http://schemas.microsoft.com/office/drawing/2014/main" id="{3131ED94-09D2-8E4D-9269-0FF3E40F6C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Universal design is a concept which has been growing in popularity since the late 1990s. It is a design philosophy which encourages the design of spaces and product features that are accessible to people of every age and ability. The principals of this design philosophy are a reaction against traditional “handicapped accessible” spaces and adaptive technology, which often limited the functional range of spaces and devices and was almost universally aesthetically unpleasant. Universal design is a ground-up philosophy which uses basic elements to create a world that can be shared by people of all abilities.</a:t>
            </a:r>
          </a:p>
          <a:p>
            <a:endParaRPr lang="en-US" altLang="en-US" dirty="0">
              <a:latin typeface="Calibri" panose="020F0502020204030204" pitchFamily="34" charset="0"/>
              <a:ea typeface="ＭＳ Ｐゴシック" panose="020B0600070205080204" pitchFamily="34" charset="-128"/>
            </a:endParaRPr>
          </a:p>
          <a:p>
            <a:pPr eaLnBrk="1" hangingPunct="1">
              <a:spcBef>
                <a:spcPct val="0"/>
              </a:spcBef>
            </a:pPr>
            <a:r>
              <a:rPr lang="en-US" altLang="en-US" dirty="0">
                <a:latin typeface="Times" pitchFamily="2" charset="0"/>
                <a:ea typeface="ＭＳ Ｐゴシック" panose="020B0600070205080204" pitchFamily="34" charset="-128"/>
              </a:rPr>
              <a:t>UD done well means that accommodations do not have to be made later on. </a:t>
            </a:r>
          </a:p>
          <a:p>
            <a:endParaRPr lang="en-US" altLang="en-US" dirty="0">
              <a:latin typeface="Calibri" panose="020F0502020204030204" pitchFamily="34" charset="0"/>
              <a:ea typeface="ＭＳ Ｐゴシック" panose="020B0600070205080204" pitchFamily="34" charset="-128"/>
            </a:endParaRPr>
          </a:p>
          <a:p>
            <a:pPr eaLnBrk="1" hangingPunct="1">
              <a:spcBef>
                <a:spcPct val="0"/>
              </a:spcBef>
            </a:pPr>
            <a:r>
              <a:rPr lang="en-US" altLang="en-US" dirty="0">
                <a:latin typeface="Calibri" panose="020F0502020204030204" pitchFamily="34" charset="0"/>
                <a:ea typeface="ＭＳ Ｐゴシック" panose="020B0600070205080204" pitchFamily="34" charset="-128"/>
              </a:rPr>
              <a:t>1. Multiple Counter and Work Station Heights at different heights to accommodate different tasks and postures</a:t>
            </a:r>
          </a:p>
          <a:p>
            <a:r>
              <a:rPr lang="en-US" altLang="en-US" dirty="0">
                <a:latin typeface="Calibri" panose="020F0502020204030204" pitchFamily="34" charset="0"/>
                <a:ea typeface="ＭＳ Ｐゴシック" panose="020B0600070205080204" pitchFamily="34" charset="-128"/>
              </a:rPr>
              <a:t>2. Low Cooktop with Legroom</a:t>
            </a:r>
          </a:p>
          <a:p>
            <a:r>
              <a:rPr lang="en-US" altLang="en-US" dirty="0">
                <a:latin typeface="Calibri" panose="020F0502020204030204" pitchFamily="34" charset="0"/>
                <a:ea typeface="ＭＳ Ｐゴシック" panose="020B0600070205080204" pitchFamily="34" charset="-128"/>
              </a:rPr>
              <a:t>3. Shallow Sink with Legroom for Seated User</a:t>
            </a:r>
          </a:p>
          <a:p>
            <a:r>
              <a:rPr lang="en-US" altLang="en-US" dirty="0">
                <a:latin typeface="Calibri" panose="020F0502020204030204" pitchFamily="34" charset="0"/>
                <a:ea typeface="ＭＳ Ｐゴシック" panose="020B0600070205080204" pitchFamily="34" charset="-128"/>
              </a:rPr>
              <a:t>4. Lever Handle Faucet, Pull-Down Spray</a:t>
            </a:r>
          </a:p>
          <a:p>
            <a:r>
              <a:rPr lang="en-US" altLang="en-US" dirty="0">
                <a:latin typeface="Calibri" panose="020F0502020204030204" pitchFamily="34" charset="0"/>
                <a:ea typeface="ＭＳ Ｐゴシック" panose="020B0600070205080204" pitchFamily="34" charset="-128"/>
              </a:rPr>
              <a:t>5. Open Shelves and Clear Cabinet Doors </a:t>
            </a:r>
            <a:endParaRPr lang="en-US" altLang="en-US" dirty="0">
              <a:latin typeface="Times" pitchFamily="2"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E17BF92C-2EDE-E544-9444-7EDB0DD31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184D2E4-61C2-4446-B807-73C79F0E7B8E}" type="slidenum">
              <a:rPr lang="en-US" altLang="en-US" sz="1200" smtClean="0"/>
              <a:pPr/>
              <a:t>10</a:t>
            </a:fld>
            <a:endParaRPr lang="en-US" altLang="en-US" sz="1200"/>
          </a:p>
        </p:txBody>
      </p:sp>
    </p:spTree>
    <p:extLst>
      <p:ext uri="{BB962C8B-B14F-4D97-AF65-F5344CB8AC3E}">
        <p14:creationId xmlns:p14="http://schemas.microsoft.com/office/powerpoint/2010/main" val="181622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D8E0362-4F2F-784A-8140-BD2C88942A11}"/>
              </a:ext>
            </a:extLst>
          </p:cNvPr>
          <p:cNvSpPr>
            <a:spLocks noGrp="1" noRot="1" noChangeAspect="1" noChangeArrowheads="1" noTextEdit="1"/>
          </p:cNvSpPr>
          <p:nvPr>
            <p:ph type="sldImg"/>
          </p:nvPr>
        </p:nvSpPr>
        <p:spPr>
          <a:xfrm>
            <a:off x="685800" y="1143000"/>
            <a:ext cx="5486400" cy="3086100"/>
          </a:xfrm>
          <a:ln/>
        </p:spPr>
      </p:sp>
      <p:sp>
        <p:nvSpPr>
          <p:cNvPr id="31746" name="Notes Placeholder 2">
            <a:extLst>
              <a:ext uri="{FF2B5EF4-FFF2-40B4-BE49-F238E27FC236}">
                <a16:creationId xmlns:a16="http://schemas.microsoft.com/office/drawing/2014/main" id="{C6CFAF9C-92C0-E146-AF25-DA29B232D1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ea typeface="ＭＳ Ｐゴシック" panose="020B0600070205080204" pitchFamily="34" charset="-128"/>
              </a:rPr>
              <a:t>UDL can be a useful framework to think about in creating inclusive and playful classrooms.  </a:t>
            </a:r>
          </a:p>
        </p:txBody>
      </p:sp>
      <p:sp>
        <p:nvSpPr>
          <p:cNvPr id="31747" name="Slide Number Placeholder 3">
            <a:extLst>
              <a:ext uri="{FF2B5EF4-FFF2-40B4-BE49-F238E27FC236}">
                <a16:creationId xmlns:a16="http://schemas.microsoft.com/office/drawing/2014/main" id="{6748DEA8-6045-2E46-B0FD-CA60CDEE2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9066171-D604-AB49-859F-4265F11A2805}" type="slidenum">
              <a:rPr lang="en-US" altLang="en-US" sz="1200" smtClean="0"/>
              <a:pPr/>
              <a:t>11</a:t>
            </a:fld>
            <a:endParaRPr lang="en-US" altLang="en-US" sz="1200"/>
          </a:p>
        </p:txBody>
      </p:sp>
    </p:spTree>
    <p:extLst>
      <p:ext uri="{BB962C8B-B14F-4D97-AF65-F5344CB8AC3E}">
        <p14:creationId xmlns:p14="http://schemas.microsoft.com/office/powerpoint/2010/main" val="39779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guidelines are very consistent with the Pedagogy of Play practices that we will start to discuss next week</a:t>
            </a:r>
          </a:p>
        </p:txBody>
      </p:sp>
      <p:sp>
        <p:nvSpPr>
          <p:cNvPr id="4" name="Slide Number Placeholder 3"/>
          <p:cNvSpPr>
            <a:spLocks noGrp="1"/>
          </p:cNvSpPr>
          <p:nvPr>
            <p:ph type="sldNum" sz="quarter" idx="5"/>
          </p:nvPr>
        </p:nvSpPr>
        <p:spPr/>
        <p:txBody>
          <a:bodyPr/>
          <a:lstStyle/>
          <a:p>
            <a:fld id="{F2F517AE-3954-0242-A5CC-DD8DBA4B8824}" type="slidenum">
              <a:rPr lang="en-US" smtClean="0"/>
              <a:t>12</a:t>
            </a:fld>
            <a:endParaRPr lang="en-US"/>
          </a:p>
        </p:txBody>
      </p:sp>
    </p:spTree>
    <p:extLst>
      <p:ext uri="{BB962C8B-B14F-4D97-AF65-F5344CB8AC3E}">
        <p14:creationId xmlns:p14="http://schemas.microsoft.com/office/powerpoint/2010/main" val="66229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0C32-E616-1F4F-B773-EDE6BB943C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FFF7A3-BAB3-624A-B0CB-DC1B80F9F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6DFFE5-F20B-D745-810B-950322BDA3BA}"/>
              </a:ext>
            </a:extLst>
          </p:cNvPr>
          <p:cNvSpPr>
            <a:spLocks noGrp="1"/>
          </p:cNvSpPr>
          <p:nvPr>
            <p:ph type="dt" sz="half" idx="10"/>
          </p:nvPr>
        </p:nvSpPr>
        <p:spPr/>
        <p:txBody>
          <a:bodyPr/>
          <a:lstStyle/>
          <a:p>
            <a:fld id="{48A87A34-81AB-432B-8DAE-1953F412C126}" type="datetimeFigureOut">
              <a:rPr lang="en-US" smtClean="0"/>
              <a:t>9/11/22</a:t>
            </a:fld>
            <a:endParaRPr lang="en-US" dirty="0"/>
          </a:p>
        </p:txBody>
      </p:sp>
      <p:sp>
        <p:nvSpPr>
          <p:cNvPr id="5" name="Footer Placeholder 4">
            <a:extLst>
              <a:ext uri="{FF2B5EF4-FFF2-40B4-BE49-F238E27FC236}">
                <a16:creationId xmlns:a16="http://schemas.microsoft.com/office/drawing/2014/main" id="{B1953373-3768-5243-8F93-022D383E18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F2DD17-684F-8C4C-8251-B66E6D28ECB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315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F2C4-27CF-ED40-9F78-CD6170AF97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880FA-1836-5C4F-982D-7230DA9992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30048-9E78-9E43-AE2B-97C137989A40}"/>
              </a:ext>
            </a:extLst>
          </p:cNvPr>
          <p:cNvSpPr>
            <a:spLocks noGrp="1"/>
          </p:cNvSpPr>
          <p:nvPr>
            <p:ph type="dt" sz="half" idx="10"/>
          </p:nvPr>
        </p:nvSpPr>
        <p:spPr/>
        <p:txBody>
          <a:bodyPr/>
          <a:lstStyle/>
          <a:p>
            <a:fld id="{48A87A34-81AB-432B-8DAE-1953F412C126}" type="datetimeFigureOut">
              <a:rPr lang="en-US" smtClean="0"/>
              <a:pPr/>
              <a:t>9/11/22</a:t>
            </a:fld>
            <a:endParaRPr lang="en-US" dirty="0"/>
          </a:p>
        </p:txBody>
      </p:sp>
      <p:sp>
        <p:nvSpPr>
          <p:cNvPr id="5" name="Footer Placeholder 4">
            <a:extLst>
              <a:ext uri="{FF2B5EF4-FFF2-40B4-BE49-F238E27FC236}">
                <a16:creationId xmlns:a16="http://schemas.microsoft.com/office/drawing/2014/main" id="{921AA19F-8320-BD4B-B20D-F561B0D843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C6F05F-E55B-7A47-AF17-5B28FBD8BBE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391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C8643-B194-6341-8FCC-DFC7723C48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2AB68-2BEB-4749-A79F-98D3A73D6D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CF626-452F-B146-A837-7B6C9A504A27}"/>
              </a:ext>
            </a:extLst>
          </p:cNvPr>
          <p:cNvSpPr>
            <a:spLocks noGrp="1"/>
          </p:cNvSpPr>
          <p:nvPr>
            <p:ph type="dt" sz="half" idx="10"/>
          </p:nvPr>
        </p:nvSpPr>
        <p:spPr/>
        <p:txBody>
          <a:bodyPr/>
          <a:lstStyle/>
          <a:p>
            <a:fld id="{48A87A34-81AB-432B-8DAE-1953F412C126}" type="datetimeFigureOut">
              <a:rPr lang="en-US" smtClean="0"/>
              <a:pPr/>
              <a:t>9/11/22</a:t>
            </a:fld>
            <a:endParaRPr lang="en-US" dirty="0"/>
          </a:p>
        </p:txBody>
      </p:sp>
      <p:sp>
        <p:nvSpPr>
          <p:cNvPr id="5" name="Footer Placeholder 4">
            <a:extLst>
              <a:ext uri="{FF2B5EF4-FFF2-40B4-BE49-F238E27FC236}">
                <a16:creationId xmlns:a16="http://schemas.microsoft.com/office/drawing/2014/main" id="{117DF796-769C-374D-8F69-5D3C234132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64C7C-E3EE-7744-8138-EE2848F0BEF0}"/>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735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934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Opt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71C71-272C-A646-89CD-009815CB4D27}"/>
              </a:ext>
            </a:extLst>
          </p:cNvPr>
          <p:cNvSpPr/>
          <p:nvPr userDrawn="1"/>
        </p:nvSpPr>
        <p:spPr>
          <a:xfrm>
            <a:off x="0" y="0"/>
            <a:ext cx="12192000" cy="982133"/>
          </a:xfrm>
          <a:prstGeom prst="rect">
            <a:avLst/>
          </a:prstGeom>
          <a:solidFill>
            <a:srgbClr val="192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4737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C684-8547-EA47-8E23-C194928CB4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6510A-9856-2149-A765-359D2D4B18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F67DD-FF9A-514A-B0B6-7E29E33B0624}"/>
              </a:ext>
            </a:extLst>
          </p:cNvPr>
          <p:cNvSpPr>
            <a:spLocks noGrp="1"/>
          </p:cNvSpPr>
          <p:nvPr>
            <p:ph type="dt" sz="half" idx="10"/>
          </p:nvPr>
        </p:nvSpPr>
        <p:spPr/>
        <p:txBody>
          <a:bodyPr/>
          <a:lstStyle/>
          <a:p>
            <a:fld id="{48A87A34-81AB-432B-8DAE-1953F412C126}" type="datetimeFigureOut">
              <a:rPr lang="en-US" smtClean="0"/>
              <a:pPr/>
              <a:t>9/11/22</a:t>
            </a:fld>
            <a:endParaRPr lang="en-US" dirty="0"/>
          </a:p>
        </p:txBody>
      </p:sp>
      <p:sp>
        <p:nvSpPr>
          <p:cNvPr id="5" name="Footer Placeholder 4">
            <a:extLst>
              <a:ext uri="{FF2B5EF4-FFF2-40B4-BE49-F238E27FC236}">
                <a16:creationId xmlns:a16="http://schemas.microsoft.com/office/drawing/2014/main" id="{FCD2A59D-0A8C-1842-87CC-6B0BDBAFA8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A5381C-2197-8243-A576-9D70ABC0031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155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07F2-6E98-C043-9F6E-817C4BC7B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745B85-620F-7047-BB9C-69F9B89A65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0EE7CA-B80C-994A-9F31-34DCDA57EEFE}"/>
              </a:ext>
            </a:extLst>
          </p:cNvPr>
          <p:cNvSpPr>
            <a:spLocks noGrp="1"/>
          </p:cNvSpPr>
          <p:nvPr>
            <p:ph type="dt" sz="half" idx="10"/>
          </p:nvPr>
        </p:nvSpPr>
        <p:spPr/>
        <p:txBody>
          <a:bodyPr/>
          <a:lstStyle/>
          <a:p>
            <a:fld id="{48A87A34-81AB-432B-8DAE-1953F412C126}" type="datetimeFigureOut">
              <a:rPr lang="en-US" smtClean="0"/>
              <a:t>9/11/22</a:t>
            </a:fld>
            <a:endParaRPr lang="en-US" dirty="0"/>
          </a:p>
        </p:txBody>
      </p:sp>
      <p:sp>
        <p:nvSpPr>
          <p:cNvPr id="5" name="Footer Placeholder 4">
            <a:extLst>
              <a:ext uri="{FF2B5EF4-FFF2-40B4-BE49-F238E27FC236}">
                <a16:creationId xmlns:a16="http://schemas.microsoft.com/office/drawing/2014/main" id="{307A5AE1-56E7-9C48-B481-4086B5529C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0ACC8B-706B-294F-9C23-A4D9D20438F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18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7145-4E9D-194B-BB80-B46C9A026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018BD-18FA-BF42-B464-B6BC493706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0653B-7C2D-A649-9E81-FF08FC375F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6977D-A4E7-C84E-8BA3-2AB6D1EBAD22}"/>
              </a:ext>
            </a:extLst>
          </p:cNvPr>
          <p:cNvSpPr>
            <a:spLocks noGrp="1"/>
          </p:cNvSpPr>
          <p:nvPr>
            <p:ph type="dt" sz="half" idx="10"/>
          </p:nvPr>
        </p:nvSpPr>
        <p:spPr/>
        <p:txBody>
          <a:bodyPr/>
          <a:lstStyle/>
          <a:p>
            <a:fld id="{48A87A34-81AB-432B-8DAE-1953F412C126}" type="datetimeFigureOut">
              <a:rPr lang="en-US" smtClean="0"/>
              <a:pPr/>
              <a:t>9/11/22</a:t>
            </a:fld>
            <a:endParaRPr lang="en-US" dirty="0"/>
          </a:p>
        </p:txBody>
      </p:sp>
      <p:sp>
        <p:nvSpPr>
          <p:cNvPr id="6" name="Footer Placeholder 5">
            <a:extLst>
              <a:ext uri="{FF2B5EF4-FFF2-40B4-BE49-F238E27FC236}">
                <a16:creationId xmlns:a16="http://schemas.microsoft.com/office/drawing/2014/main" id="{3F06B0B5-9FE3-E145-8EE4-A12A1A280C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48845A-3EA7-9045-BB3C-E46834D3F99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828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2E87-2981-C140-BE2A-1BDE5D2EF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38352-640E-9C45-BCBA-B2DCAFB41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A8CA2D-BCCD-A946-8ABB-33B4DECDE7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540F6-9BAB-BE41-850D-4CA20CF9B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CCD0AF-91C1-C742-AD20-56DDD83E87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2CA4FC-6BE6-1E41-8CD9-0AE9C12D62A3}"/>
              </a:ext>
            </a:extLst>
          </p:cNvPr>
          <p:cNvSpPr>
            <a:spLocks noGrp="1"/>
          </p:cNvSpPr>
          <p:nvPr>
            <p:ph type="dt" sz="half" idx="10"/>
          </p:nvPr>
        </p:nvSpPr>
        <p:spPr/>
        <p:txBody>
          <a:bodyPr/>
          <a:lstStyle/>
          <a:p>
            <a:fld id="{48A87A34-81AB-432B-8DAE-1953F412C126}" type="datetimeFigureOut">
              <a:rPr lang="en-US" smtClean="0"/>
              <a:pPr/>
              <a:t>9/11/22</a:t>
            </a:fld>
            <a:endParaRPr lang="en-US" dirty="0"/>
          </a:p>
        </p:txBody>
      </p:sp>
      <p:sp>
        <p:nvSpPr>
          <p:cNvPr id="8" name="Footer Placeholder 7">
            <a:extLst>
              <a:ext uri="{FF2B5EF4-FFF2-40B4-BE49-F238E27FC236}">
                <a16:creationId xmlns:a16="http://schemas.microsoft.com/office/drawing/2014/main" id="{593629EC-A314-D346-94B7-7CBDA02A8E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F3CFDF-9E24-614A-8B11-F8CEC81B478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135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238C-5E8C-BE46-9B14-153B34965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4413A5-9473-DD4C-8398-7E0B06E30818}"/>
              </a:ext>
            </a:extLst>
          </p:cNvPr>
          <p:cNvSpPr>
            <a:spLocks noGrp="1"/>
          </p:cNvSpPr>
          <p:nvPr>
            <p:ph type="dt" sz="half" idx="10"/>
          </p:nvPr>
        </p:nvSpPr>
        <p:spPr/>
        <p:txBody>
          <a:bodyPr/>
          <a:lstStyle/>
          <a:p>
            <a:fld id="{48A87A34-81AB-432B-8DAE-1953F412C126}" type="datetimeFigureOut">
              <a:rPr lang="en-US" smtClean="0"/>
              <a:t>9/11/22</a:t>
            </a:fld>
            <a:endParaRPr lang="en-US" dirty="0"/>
          </a:p>
        </p:txBody>
      </p:sp>
      <p:sp>
        <p:nvSpPr>
          <p:cNvPr id="4" name="Footer Placeholder 3">
            <a:extLst>
              <a:ext uri="{FF2B5EF4-FFF2-40B4-BE49-F238E27FC236}">
                <a16:creationId xmlns:a16="http://schemas.microsoft.com/office/drawing/2014/main" id="{35CA3D67-338F-2948-971D-7A7ADE18C3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DAC1C4-42E4-7948-B584-7C991ABFF6D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68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8774B-21E5-FD48-AC0E-71EE6EFF975D}"/>
              </a:ext>
            </a:extLst>
          </p:cNvPr>
          <p:cNvSpPr>
            <a:spLocks noGrp="1"/>
          </p:cNvSpPr>
          <p:nvPr>
            <p:ph type="dt" sz="half" idx="10"/>
          </p:nvPr>
        </p:nvSpPr>
        <p:spPr/>
        <p:txBody>
          <a:bodyPr/>
          <a:lstStyle/>
          <a:p>
            <a:fld id="{48A87A34-81AB-432B-8DAE-1953F412C126}" type="datetimeFigureOut">
              <a:rPr lang="en-US" smtClean="0"/>
              <a:t>9/11/22</a:t>
            </a:fld>
            <a:endParaRPr lang="en-US" dirty="0"/>
          </a:p>
        </p:txBody>
      </p:sp>
      <p:sp>
        <p:nvSpPr>
          <p:cNvPr id="3" name="Footer Placeholder 2">
            <a:extLst>
              <a:ext uri="{FF2B5EF4-FFF2-40B4-BE49-F238E27FC236}">
                <a16:creationId xmlns:a16="http://schemas.microsoft.com/office/drawing/2014/main" id="{F62702C7-C3F8-A34C-978D-0CA3EEDD56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C3A0E9-9F71-3446-A81B-A0D70423FFB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36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9AC0-1F36-1F44-9850-C0FF42ACB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BE9FCA-45CD-D44A-BD7D-0362A7665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6506E-1652-274C-A62E-971FCA85F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69ACDF-DB25-B74B-BB76-2CC3DD0AC898}"/>
              </a:ext>
            </a:extLst>
          </p:cNvPr>
          <p:cNvSpPr>
            <a:spLocks noGrp="1"/>
          </p:cNvSpPr>
          <p:nvPr>
            <p:ph type="dt" sz="half" idx="10"/>
          </p:nvPr>
        </p:nvSpPr>
        <p:spPr/>
        <p:txBody>
          <a:bodyPr/>
          <a:lstStyle/>
          <a:p>
            <a:fld id="{48A87A34-81AB-432B-8DAE-1953F412C126}" type="datetimeFigureOut">
              <a:rPr lang="en-US" smtClean="0"/>
              <a:pPr/>
              <a:t>9/11/22</a:t>
            </a:fld>
            <a:endParaRPr lang="en-US" dirty="0"/>
          </a:p>
        </p:txBody>
      </p:sp>
      <p:sp>
        <p:nvSpPr>
          <p:cNvPr id="6" name="Footer Placeholder 5">
            <a:extLst>
              <a:ext uri="{FF2B5EF4-FFF2-40B4-BE49-F238E27FC236}">
                <a16:creationId xmlns:a16="http://schemas.microsoft.com/office/drawing/2014/main" id="{CCBF35B3-ED41-0148-B9AB-3A7CF5AF73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68C858-BB94-7F49-9085-5F43CF84BDF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879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D826-F502-C44A-AE79-56483ECB2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96A848-18BC-414F-9102-B1D3DCC0D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9A5E61-0246-5D4B-A6AB-A9957EAB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302E54-E28B-7247-9077-26C0DFE25BF5}"/>
              </a:ext>
            </a:extLst>
          </p:cNvPr>
          <p:cNvSpPr>
            <a:spLocks noGrp="1"/>
          </p:cNvSpPr>
          <p:nvPr>
            <p:ph type="dt" sz="half" idx="10"/>
          </p:nvPr>
        </p:nvSpPr>
        <p:spPr/>
        <p:txBody>
          <a:bodyPr/>
          <a:lstStyle/>
          <a:p>
            <a:fld id="{48A87A34-81AB-432B-8DAE-1953F412C126}" type="datetimeFigureOut">
              <a:rPr lang="en-US" smtClean="0"/>
              <a:t>9/11/22</a:t>
            </a:fld>
            <a:endParaRPr lang="en-US" dirty="0"/>
          </a:p>
        </p:txBody>
      </p:sp>
      <p:sp>
        <p:nvSpPr>
          <p:cNvPr id="6" name="Footer Placeholder 5">
            <a:extLst>
              <a:ext uri="{FF2B5EF4-FFF2-40B4-BE49-F238E27FC236}">
                <a16:creationId xmlns:a16="http://schemas.microsoft.com/office/drawing/2014/main" id="{03453068-AD24-9B46-BF20-69D54D6703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746F92-17E4-A740-97DE-F58C29E910D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689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3B718-041D-D94F-90A8-3A3A7EAC5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AB173-E7C8-3747-9232-F9F4C0159A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B234E-FDF8-0743-A1CE-0AF3B6359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9/11/22</a:t>
            </a:fld>
            <a:endParaRPr lang="en-US" dirty="0"/>
          </a:p>
        </p:txBody>
      </p:sp>
      <p:sp>
        <p:nvSpPr>
          <p:cNvPr id="5" name="Footer Placeholder 4">
            <a:extLst>
              <a:ext uri="{FF2B5EF4-FFF2-40B4-BE49-F238E27FC236}">
                <a16:creationId xmlns:a16="http://schemas.microsoft.com/office/drawing/2014/main" id="{CBB45B49-B82F-0649-85D4-7EFDAEF09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7F2F19-8B94-CF4C-AE95-D4C8699D3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01133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adushi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38A1-8A4C-D74F-BCEF-E88E526DED80}"/>
              </a:ext>
            </a:extLst>
          </p:cNvPr>
          <p:cNvSpPr>
            <a:spLocks noGrp="1"/>
          </p:cNvSpPr>
          <p:nvPr>
            <p:ph type="ctrTitle"/>
          </p:nvPr>
        </p:nvSpPr>
        <p:spPr>
          <a:xfrm>
            <a:off x="762000" y="1605776"/>
            <a:ext cx="10668000" cy="2772879"/>
          </a:xfrm>
        </p:spPr>
        <p:txBody>
          <a:bodyPr>
            <a:normAutofit/>
          </a:bodyPr>
          <a:lstStyle/>
          <a:p>
            <a:r>
              <a:rPr lang="en-US" dirty="0"/>
              <a:t>Play for All: </a:t>
            </a:r>
            <a:br>
              <a:rPr lang="en-US" dirty="0"/>
            </a:br>
            <a:r>
              <a:rPr lang="en-US" dirty="0"/>
              <a:t>Inclusive Playful Classrooms</a:t>
            </a:r>
          </a:p>
        </p:txBody>
      </p:sp>
      <p:sp>
        <p:nvSpPr>
          <p:cNvPr id="3" name="Footer Placeholder 1">
            <a:extLst>
              <a:ext uri="{FF2B5EF4-FFF2-40B4-BE49-F238E27FC236}">
                <a16:creationId xmlns:a16="http://schemas.microsoft.com/office/drawing/2014/main" id="{700FD321-AF32-6503-011B-BA60423B5924}"/>
              </a:ext>
            </a:extLst>
          </p:cNvPr>
          <p:cNvSpPr>
            <a:spLocks noGrp="1"/>
          </p:cNvSpPr>
          <p:nvPr>
            <p:ph type="ftr" sz="quarter" idx="11"/>
          </p:nvPr>
        </p:nvSpPr>
        <p:spPr>
          <a:xfrm>
            <a:off x="0" y="6356350"/>
            <a:ext cx="12191999" cy="365125"/>
          </a:xfrm>
        </p:spPr>
        <p:txBody>
          <a:bodyPr/>
          <a:lstStyle/>
          <a:p>
            <a:r>
              <a:rPr lang="en-US" dirty="0"/>
              <a:t>© 2019 President and Fellows of Harvard College. Name of Tool was developed by Pedagogy of Play at Project Zero.  Inspired by research at the International School of Billund and funded by the Lego Foundation, the work is licensed under Creative Commons-Attribution-Non-Commercial 4.0 International. Course designed by the Pedagogy of Play team at Project Zero, Harvard Graduate School of Education, with support, collaboration, and feedback from teacher educators worldwide. Course Instructed by &lt;insert instructor’s name, title&gt; at &lt;insert university/organization name&gt;. </a:t>
            </a:r>
          </a:p>
        </p:txBody>
      </p:sp>
    </p:spTree>
    <p:extLst>
      <p:ext uri="{BB962C8B-B14F-4D97-AF65-F5344CB8AC3E}">
        <p14:creationId xmlns:p14="http://schemas.microsoft.com/office/powerpoint/2010/main" val="169211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50E1C-02B8-9141-8378-E13C9B958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995363"/>
            <a:ext cx="660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Shape 100">
            <a:extLst>
              <a:ext uri="{FF2B5EF4-FFF2-40B4-BE49-F238E27FC236}">
                <a16:creationId xmlns:a16="http://schemas.microsoft.com/office/drawing/2014/main" id="{5E651EA2-6A12-F548-B828-42561FF20582}"/>
              </a:ext>
            </a:extLst>
          </p:cNvPr>
          <p:cNvSpPr txBox="1">
            <a:spLocks noChangeArrowheads="1"/>
          </p:cNvSpPr>
          <p:nvPr/>
        </p:nvSpPr>
        <p:spPr bwMode="auto">
          <a:xfrm>
            <a:off x="1295401" y="174625"/>
            <a:ext cx="76739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3" tIns="80013" rIns="80013" bIns="80013"/>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en-US" sz="3900" b="1">
                <a:solidFill>
                  <a:schemeClr val="accent1"/>
                </a:solidFill>
                <a:latin typeface="Gill Sans MT" panose="020B0502020104020203" pitchFamily="34" charset="77"/>
                <a:cs typeface="Courier New" panose="02070309020205020404" pitchFamily="49" charset="0"/>
              </a:rPr>
              <a:t>What is Universal Design?</a:t>
            </a:r>
          </a:p>
          <a:p>
            <a:pPr>
              <a:spcBef>
                <a:spcPct val="0"/>
              </a:spcBef>
              <a:buClrTx/>
              <a:buSzTx/>
              <a:buFontTx/>
              <a:buNone/>
            </a:pPr>
            <a:endParaRPr lang="en-US" altLang="en-US" sz="2600">
              <a:solidFill>
                <a:schemeClr val="tx1"/>
              </a:solidFill>
              <a:latin typeface="Times" pitchFamily="2" charset="0"/>
              <a:cs typeface="Courier New" panose="02070309020205020404" pitchFamily="49" charset="0"/>
            </a:endParaRPr>
          </a:p>
          <a:p>
            <a:pPr>
              <a:spcBef>
                <a:spcPct val="0"/>
              </a:spcBef>
              <a:buClrTx/>
              <a:buSzTx/>
              <a:buFontTx/>
              <a:buNone/>
            </a:pPr>
            <a:endParaRPr lang="en-US" altLang="en-US" sz="2600">
              <a:solidFill>
                <a:schemeClr val="tx1"/>
              </a:solidFill>
              <a:latin typeface="Times" pitchFamily="2" charset="0"/>
              <a:cs typeface="Courier New" panose="02070309020205020404" pitchFamily="49" charset="0"/>
            </a:endParaRPr>
          </a:p>
        </p:txBody>
      </p:sp>
      <p:pic>
        <p:nvPicPr>
          <p:cNvPr id="5" name="Picture 4">
            <a:extLst>
              <a:ext uri="{FF2B5EF4-FFF2-40B4-BE49-F238E27FC236}">
                <a16:creationId xmlns:a16="http://schemas.microsoft.com/office/drawing/2014/main" id="{1D13F95E-A358-D04E-9939-C64DF8DD3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143000"/>
            <a:ext cx="80438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a:extLst>
              <a:ext uri="{FF2B5EF4-FFF2-40B4-BE49-F238E27FC236}">
                <a16:creationId xmlns:a16="http://schemas.microsoft.com/office/drawing/2014/main" id="{3A3FF68E-F3C8-D944-B903-639FE3341427}"/>
              </a:ext>
            </a:extLst>
          </p:cNvPr>
          <p:cNvSpPr txBox="1">
            <a:spLocks noChangeArrowheads="1"/>
          </p:cNvSpPr>
          <p:nvPr/>
        </p:nvSpPr>
        <p:spPr bwMode="auto">
          <a:xfrm>
            <a:off x="1981201" y="5413376"/>
            <a:ext cx="6835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en-US">
                <a:solidFill>
                  <a:schemeClr val="tx1"/>
                </a:solidFill>
                <a:latin typeface="Gill Sans MT" panose="020B0502020104020203" pitchFamily="34" charset="77"/>
                <a:cs typeface="Courier New" panose="02070309020205020404" pitchFamily="49" charset="0"/>
              </a:rPr>
              <a:t>Adapted from the CEEDAR Center http://ceedar.education.ufl.edu/cems/udl/ </a:t>
            </a:r>
          </a:p>
        </p:txBody>
      </p:sp>
    </p:spTree>
    <p:extLst>
      <p:ext uri="{BB962C8B-B14F-4D97-AF65-F5344CB8AC3E}">
        <p14:creationId xmlns:p14="http://schemas.microsoft.com/office/powerpoint/2010/main" val="80185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19">
            <a:extLst>
              <a:ext uri="{FF2B5EF4-FFF2-40B4-BE49-F238E27FC236}">
                <a16:creationId xmlns:a16="http://schemas.microsoft.com/office/drawing/2014/main" id="{FF3C0F83-4E5F-5542-8DCF-0C49F23860DE}"/>
              </a:ext>
            </a:extLst>
          </p:cNvPr>
          <p:cNvSpPr txBox="1">
            <a:spLocks noChangeArrowheads="1"/>
          </p:cNvSpPr>
          <p:nvPr/>
        </p:nvSpPr>
        <p:spPr bwMode="auto">
          <a:xfrm>
            <a:off x="1405539" y="5064658"/>
            <a:ext cx="97805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3" tIns="91313" rIns="91313" bIns="91313"/>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lnSpc>
                <a:spcPct val="110000"/>
              </a:lnSpc>
              <a:spcBef>
                <a:spcPct val="0"/>
              </a:spcBef>
              <a:buClrTx/>
              <a:buSzTx/>
              <a:buFontTx/>
              <a:buNone/>
            </a:pPr>
            <a:r>
              <a:rPr lang="en-US" altLang="en-US" sz="3200" dirty="0">
                <a:solidFill>
                  <a:schemeClr val="tx1"/>
                </a:solidFill>
                <a:latin typeface="Gill Sans MT" panose="020B0502020104020203" pitchFamily="34" charset="77"/>
                <a:cs typeface="Courier New" panose="02070309020205020404" pitchFamily="49" charset="0"/>
              </a:rPr>
              <a:t>In schools, UDL can be used to fix the classroom </a:t>
            </a:r>
            <a:r>
              <a:rPr lang="en-US" altLang="en-US" sz="3200" i="1" dirty="0">
                <a:solidFill>
                  <a:schemeClr val="tx1"/>
                </a:solidFill>
                <a:latin typeface="Gill Sans MT" panose="020B0502020104020203" pitchFamily="34" charset="77"/>
                <a:cs typeface="Courier New" panose="02070309020205020404" pitchFamily="49" charset="0"/>
              </a:rPr>
              <a:t>environment</a:t>
            </a:r>
            <a:r>
              <a:rPr lang="en-US" altLang="en-US" sz="3200" dirty="0">
                <a:solidFill>
                  <a:schemeClr val="tx1"/>
                </a:solidFill>
                <a:latin typeface="Gill Sans MT" panose="020B0502020104020203" pitchFamily="34" charset="77"/>
                <a:cs typeface="Courier New" panose="02070309020205020404" pitchFamily="49" charset="0"/>
              </a:rPr>
              <a:t> and </a:t>
            </a:r>
            <a:r>
              <a:rPr lang="en-US" altLang="en-US" sz="3200" i="1" dirty="0">
                <a:solidFill>
                  <a:schemeClr val="tx1"/>
                </a:solidFill>
                <a:latin typeface="Gill Sans MT" panose="020B0502020104020203" pitchFamily="34" charset="77"/>
                <a:cs typeface="Courier New" panose="02070309020205020404" pitchFamily="49" charset="0"/>
              </a:rPr>
              <a:t>curriculum</a:t>
            </a:r>
            <a:r>
              <a:rPr lang="en-US" altLang="en-US" sz="3200" dirty="0">
                <a:solidFill>
                  <a:schemeClr val="tx1"/>
                </a:solidFill>
                <a:latin typeface="Gill Sans MT" panose="020B0502020104020203" pitchFamily="34" charset="77"/>
                <a:cs typeface="Courier New" panose="02070309020205020404" pitchFamily="49" charset="0"/>
              </a:rPr>
              <a:t> instead of trying to fix the </a:t>
            </a:r>
            <a:r>
              <a:rPr lang="en-US" altLang="en-US" sz="3200" i="1" dirty="0">
                <a:solidFill>
                  <a:schemeClr val="tx1"/>
                </a:solidFill>
                <a:latin typeface="Gill Sans MT" panose="020B0502020104020203" pitchFamily="34" charset="77"/>
                <a:cs typeface="Courier New" panose="02070309020205020404" pitchFamily="49" charset="0"/>
              </a:rPr>
              <a:t>child</a:t>
            </a:r>
            <a:r>
              <a:rPr lang="en-US" altLang="en-US" sz="3200" dirty="0">
                <a:solidFill>
                  <a:schemeClr val="tx1"/>
                </a:solidFill>
                <a:latin typeface="Gill Sans MT" panose="020B0502020104020203" pitchFamily="34" charset="77"/>
                <a:cs typeface="Courier New" panose="02070309020205020404" pitchFamily="49" charset="0"/>
              </a:rPr>
              <a:t>. </a:t>
            </a:r>
            <a:endParaRPr lang="en-US" altLang="en-US" dirty="0">
              <a:solidFill>
                <a:schemeClr val="tx1"/>
              </a:solidFill>
              <a:latin typeface="Gill Sans MT" panose="020B0502020104020203" pitchFamily="34" charset="77"/>
              <a:cs typeface="Courier New" panose="02070309020205020404" pitchFamily="49" charset="0"/>
            </a:endParaRPr>
          </a:p>
        </p:txBody>
      </p:sp>
      <p:sp>
        <p:nvSpPr>
          <p:cNvPr id="30722" name="TextBox 7">
            <a:extLst>
              <a:ext uri="{FF2B5EF4-FFF2-40B4-BE49-F238E27FC236}">
                <a16:creationId xmlns:a16="http://schemas.microsoft.com/office/drawing/2014/main" id="{275327D9-721F-444E-B722-A86DCC4E33F3}"/>
              </a:ext>
            </a:extLst>
          </p:cNvPr>
          <p:cNvSpPr txBox="1">
            <a:spLocks noChangeArrowheads="1"/>
          </p:cNvSpPr>
          <p:nvPr/>
        </p:nvSpPr>
        <p:spPr bwMode="auto">
          <a:xfrm>
            <a:off x="1139989" y="156369"/>
            <a:ext cx="97805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5" tIns="40038" rIns="80075" bIns="40038">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en-US" altLang="en-US" sz="3200" b="1" dirty="0">
                <a:solidFill>
                  <a:schemeClr val="accent1"/>
                </a:solidFill>
                <a:latin typeface="Gill Sans MT" panose="020B0502020104020203" pitchFamily="34" charset="77"/>
                <a:cs typeface="Courier New" panose="02070309020205020404" pitchFamily="49" charset="0"/>
              </a:rPr>
              <a:t>Architecture          Education</a:t>
            </a:r>
          </a:p>
          <a:p>
            <a:pPr>
              <a:spcBef>
                <a:spcPct val="0"/>
              </a:spcBef>
              <a:buClrTx/>
              <a:buSzTx/>
              <a:buFontTx/>
              <a:buNone/>
            </a:pPr>
            <a:endParaRPr lang="en-US" altLang="en-US" sz="3200" dirty="0">
              <a:solidFill>
                <a:schemeClr val="tx1"/>
              </a:solidFill>
              <a:latin typeface="Times" pitchFamily="2" charset="0"/>
              <a:cs typeface="Courier New" panose="02070309020205020404" pitchFamily="49" charset="0"/>
            </a:endParaRPr>
          </a:p>
        </p:txBody>
      </p:sp>
      <p:sp>
        <p:nvSpPr>
          <p:cNvPr id="9" name="Right Arrow 8">
            <a:extLst>
              <a:ext uri="{FF2B5EF4-FFF2-40B4-BE49-F238E27FC236}">
                <a16:creationId xmlns:a16="http://schemas.microsoft.com/office/drawing/2014/main" id="{BDB4466E-70CB-A349-B7E5-52600EE616AE}"/>
              </a:ext>
            </a:extLst>
          </p:cNvPr>
          <p:cNvSpPr/>
          <p:nvPr/>
        </p:nvSpPr>
        <p:spPr>
          <a:xfrm>
            <a:off x="5866414" y="298959"/>
            <a:ext cx="858838" cy="268287"/>
          </a:xfrm>
          <a:prstGeom prst="rightArrow">
            <a:avLst/>
          </a:prstGeom>
        </p:spPr>
        <p:style>
          <a:lnRef idx="1">
            <a:schemeClr val="accent1"/>
          </a:lnRef>
          <a:fillRef idx="3">
            <a:schemeClr val="accent1"/>
          </a:fillRef>
          <a:effectRef idx="2">
            <a:schemeClr val="accent1"/>
          </a:effectRef>
          <a:fontRef idx="minor">
            <a:schemeClr val="lt1"/>
          </a:fontRef>
        </p:style>
        <p:txBody>
          <a:bodyPr lIns="80075" tIns="40038" rIns="80075" bIns="40038" anchor="ctr"/>
          <a:lstStyle/>
          <a:p>
            <a:pPr algn="ctr">
              <a:defRPr/>
            </a:pPr>
            <a:endParaRPr lang="en-US" dirty="0"/>
          </a:p>
        </p:txBody>
      </p:sp>
      <p:pic>
        <p:nvPicPr>
          <p:cNvPr id="30724" name="Picture 12">
            <a:extLst>
              <a:ext uri="{FF2B5EF4-FFF2-40B4-BE49-F238E27FC236}">
                <a16:creationId xmlns:a16="http://schemas.microsoft.com/office/drawing/2014/main" id="{79445408-5A07-1A42-ACCE-6F0497A2D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044302"/>
            <a:ext cx="3619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9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7E27-3008-0947-916D-2E483779DAF1}"/>
              </a:ext>
            </a:extLst>
          </p:cNvPr>
          <p:cNvSpPr>
            <a:spLocks noGrp="1"/>
          </p:cNvSpPr>
          <p:nvPr>
            <p:ph type="title"/>
          </p:nvPr>
        </p:nvSpPr>
        <p:spPr/>
        <p:txBody>
          <a:bodyPr/>
          <a:lstStyle/>
          <a:p>
            <a:r>
              <a:rPr lang="en-US" dirty="0"/>
              <a:t>UDL Guidelines</a:t>
            </a:r>
          </a:p>
        </p:txBody>
      </p:sp>
      <p:sp>
        <p:nvSpPr>
          <p:cNvPr id="3" name="Content Placeholder 2">
            <a:extLst>
              <a:ext uri="{FF2B5EF4-FFF2-40B4-BE49-F238E27FC236}">
                <a16:creationId xmlns:a16="http://schemas.microsoft.com/office/drawing/2014/main" id="{0DA71D0D-7D76-3E40-BF6A-DAECB6A3A978}"/>
              </a:ext>
            </a:extLst>
          </p:cNvPr>
          <p:cNvSpPr>
            <a:spLocks noGrp="1"/>
          </p:cNvSpPr>
          <p:nvPr>
            <p:ph idx="1"/>
          </p:nvPr>
        </p:nvSpPr>
        <p:spPr>
          <a:xfrm>
            <a:off x="838200" y="2136775"/>
            <a:ext cx="10515600" cy="4351338"/>
          </a:xfrm>
        </p:spPr>
        <p:txBody>
          <a:bodyPr>
            <a:normAutofit/>
          </a:bodyPr>
          <a:lstStyle/>
          <a:p>
            <a:r>
              <a:rPr lang="en-US" dirty="0"/>
              <a:t>Provide multiple means of representation for learners to gain information</a:t>
            </a:r>
          </a:p>
          <a:p>
            <a:r>
              <a:rPr lang="en-US" dirty="0"/>
              <a:t>Provide multiple means of action and expression to enable learners to demonstrate what they know (e.g. singing, action, using materials)</a:t>
            </a:r>
          </a:p>
          <a:p>
            <a:r>
              <a:rPr lang="en-US" dirty="0"/>
              <a:t>Provide multiple means of engagement to encourage learner’s interests and increase motivation</a:t>
            </a:r>
          </a:p>
          <a:p>
            <a:endParaRPr lang="en-US" dirty="0"/>
          </a:p>
          <a:p>
            <a:pPr marL="0" indent="0" algn="r">
              <a:buNone/>
            </a:pPr>
            <a:r>
              <a:rPr lang="en-US" sz="1700" i="1" dirty="0"/>
              <a:t>From Conn-Powers et al., 2006, p.422 </a:t>
            </a:r>
          </a:p>
        </p:txBody>
      </p:sp>
      <p:pic>
        <p:nvPicPr>
          <p:cNvPr id="4" name="Picture 12">
            <a:extLst>
              <a:ext uri="{FF2B5EF4-FFF2-40B4-BE49-F238E27FC236}">
                <a16:creationId xmlns:a16="http://schemas.microsoft.com/office/drawing/2014/main" id="{77268E0E-AB44-B34E-BEDD-19C35DED2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53975"/>
            <a:ext cx="1809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23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9E5-9C68-CC48-806E-A10FBF618C6A}"/>
              </a:ext>
            </a:extLst>
          </p:cNvPr>
          <p:cNvSpPr>
            <a:spLocks noGrp="1"/>
          </p:cNvSpPr>
          <p:nvPr>
            <p:ph type="title"/>
          </p:nvPr>
        </p:nvSpPr>
        <p:spPr/>
        <p:txBody>
          <a:bodyPr/>
          <a:lstStyle/>
          <a:p>
            <a:r>
              <a:rPr lang="en-US" dirty="0"/>
              <a:t>The Power of Aesthetics and Engagement – some context</a:t>
            </a:r>
          </a:p>
        </p:txBody>
      </p:sp>
      <p:sp>
        <p:nvSpPr>
          <p:cNvPr id="3" name="Content Placeholder 2">
            <a:extLst>
              <a:ext uri="{FF2B5EF4-FFF2-40B4-BE49-F238E27FC236}">
                <a16:creationId xmlns:a16="http://schemas.microsoft.com/office/drawing/2014/main" id="{920E59BE-D341-E243-AC75-4DD008706A11}"/>
              </a:ext>
            </a:extLst>
          </p:cNvPr>
          <p:cNvSpPr>
            <a:spLocks noGrp="1"/>
          </p:cNvSpPr>
          <p:nvPr>
            <p:ph idx="1"/>
          </p:nvPr>
        </p:nvSpPr>
        <p:spPr>
          <a:xfrm>
            <a:off x="448857" y="1747756"/>
            <a:ext cx="6334889" cy="4874170"/>
          </a:xfrm>
        </p:spPr>
        <p:txBody>
          <a:bodyPr vert="horz" lIns="91440" tIns="45720" rIns="91440" bIns="45720" rtlCol="0" anchor="t">
            <a:normAutofit fontScale="62500" lnSpcReduction="20000"/>
          </a:bodyPr>
          <a:lstStyle/>
          <a:p>
            <a:pPr marL="0" indent="0">
              <a:buNone/>
            </a:pPr>
            <a:r>
              <a:rPr lang="en-US" b="1" dirty="0">
                <a:ea typeface="+mn-lt"/>
                <a:cs typeface="+mn-lt"/>
              </a:rPr>
              <a:t>Profile of the class</a:t>
            </a:r>
            <a:endParaRPr lang="en-US" dirty="0">
              <a:cs typeface="Calibri" panose="020F0502020204030204"/>
            </a:endParaRPr>
          </a:p>
          <a:p>
            <a:r>
              <a:rPr lang="en-US" dirty="0">
                <a:ea typeface="+mn-lt"/>
                <a:cs typeface="+mn-lt"/>
              </a:rPr>
              <a:t>18 five and six-year-olds</a:t>
            </a:r>
            <a:endParaRPr lang="en-US" dirty="0"/>
          </a:p>
          <a:p>
            <a:r>
              <a:rPr lang="en-US" dirty="0">
                <a:ea typeface="+mn-lt"/>
                <a:cs typeface="+mn-lt"/>
              </a:rPr>
              <a:t>Inclusion model with children with special rights and typically developing children</a:t>
            </a:r>
            <a:endParaRPr lang="en-US" dirty="0"/>
          </a:p>
          <a:p>
            <a:r>
              <a:rPr lang="en-US" dirty="0">
                <a:ea typeface="+mn-lt"/>
                <a:cs typeface="+mn-lt"/>
              </a:rPr>
              <a:t>Special rights included: blindness, hearing impairment, anxiety, autism spectrum, sensory integration, reading difficulties</a:t>
            </a:r>
            <a:endParaRPr lang="en-US" dirty="0"/>
          </a:p>
          <a:p>
            <a:r>
              <a:rPr lang="en-US" dirty="0">
                <a:ea typeface="+mn-lt"/>
                <a:cs typeface="+mn-lt"/>
              </a:rPr>
              <a:t>2 children learning English as an additional language </a:t>
            </a:r>
            <a:endParaRPr lang="en-US" dirty="0"/>
          </a:p>
          <a:p>
            <a:endParaRPr lang="en-US">
              <a:cs typeface="Calibri" panose="020F0502020204030204"/>
            </a:endParaRPr>
          </a:p>
          <a:p>
            <a:pPr marL="0" indent="0">
              <a:buNone/>
            </a:pPr>
            <a:r>
              <a:rPr lang="en-US" b="1" dirty="0">
                <a:ea typeface="+mn-lt"/>
                <a:cs typeface="+mn-lt"/>
              </a:rPr>
              <a:t>Inclusion strategies </a:t>
            </a:r>
            <a:endParaRPr lang="en-US" dirty="0">
              <a:cs typeface="Calibri" panose="020F0502020204030204"/>
            </a:endParaRPr>
          </a:p>
          <a:p>
            <a:r>
              <a:rPr lang="en-US" dirty="0">
                <a:ea typeface="+mn-lt"/>
                <a:cs typeface="+mn-lt"/>
              </a:rPr>
              <a:t>Braille labels throughout the classroom</a:t>
            </a:r>
            <a:endParaRPr lang="en-US" dirty="0"/>
          </a:p>
          <a:p>
            <a:r>
              <a:rPr lang="en-US" dirty="0">
                <a:ea typeface="+mn-lt"/>
                <a:cs typeface="+mn-lt"/>
              </a:rPr>
              <a:t>Non-visual entry points into lessons</a:t>
            </a:r>
            <a:endParaRPr lang="en-US" dirty="0"/>
          </a:p>
          <a:p>
            <a:r>
              <a:rPr lang="en-US" dirty="0">
                <a:ea typeface="+mn-lt"/>
                <a:cs typeface="+mn-lt"/>
              </a:rPr>
              <a:t>Curriculum planning based on students’ interests and strengthens </a:t>
            </a:r>
            <a:endParaRPr lang="en-US" dirty="0"/>
          </a:p>
          <a:p>
            <a:r>
              <a:rPr lang="en-US" dirty="0">
                <a:ea typeface="+mn-lt"/>
                <a:cs typeface="+mn-lt"/>
              </a:rPr>
              <a:t>Range of seating at whole class meetings and for table activities </a:t>
            </a:r>
            <a:endParaRPr lang="en-US" dirty="0"/>
          </a:p>
          <a:p>
            <a:r>
              <a:rPr lang="en-US" dirty="0">
                <a:ea typeface="+mn-lt"/>
                <a:cs typeface="+mn-lt"/>
              </a:rPr>
              <a:t>Sensory integration materials (e.g. weighted vests, sit-and-move cushions, fidget toys) to support focus</a:t>
            </a:r>
            <a:endParaRPr lang="en-US" dirty="0"/>
          </a:p>
        </p:txBody>
      </p:sp>
      <p:pic>
        <p:nvPicPr>
          <p:cNvPr id="4" name="Picture 3">
            <a:extLst>
              <a:ext uri="{FF2B5EF4-FFF2-40B4-BE49-F238E27FC236}">
                <a16:creationId xmlns:a16="http://schemas.microsoft.com/office/drawing/2014/main" id="{53C6986D-BF75-4240-83F9-20965A0D0779}"/>
              </a:ext>
            </a:extLst>
          </p:cNvPr>
          <p:cNvPicPr>
            <a:picLocks noChangeAspect="1"/>
          </p:cNvPicPr>
          <p:nvPr/>
        </p:nvPicPr>
        <p:blipFill>
          <a:blip r:embed="rId3"/>
          <a:stretch>
            <a:fillRect/>
          </a:stretch>
        </p:blipFill>
        <p:spPr>
          <a:xfrm>
            <a:off x="6860085" y="1825625"/>
            <a:ext cx="4493715" cy="3265489"/>
          </a:xfrm>
          <a:prstGeom prst="rect">
            <a:avLst/>
          </a:prstGeom>
        </p:spPr>
      </p:pic>
    </p:spTree>
    <p:extLst>
      <p:ext uri="{BB962C8B-B14F-4D97-AF65-F5344CB8AC3E}">
        <p14:creationId xmlns:p14="http://schemas.microsoft.com/office/powerpoint/2010/main" val="375988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9E5-9C68-CC48-806E-A10FBF618C6A}"/>
              </a:ext>
            </a:extLst>
          </p:cNvPr>
          <p:cNvSpPr>
            <a:spLocks noGrp="1"/>
          </p:cNvSpPr>
          <p:nvPr>
            <p:ph type="title"/>
          </p:nvPr>
        </p:nvSpPr>
        <p:spPr/>
        <p:txBody>
          <a:bodyPr/>
          <a:lstStyle/>
          <a:p>
            <a:r>
              <a:rPr lang="en-US" dirty="0"/>
              <a:t>The Power of Aesthetics and Engagement – debriefing the video</a:t>
            </a:r>
          </a:p>
        </p:txBody>
      </p:sp>
      <p:sp>
        <p:nvSpPr>
          <p:cNvPr id="3" name="Content Placeholder 2">
            <a:extLst>
              <a:ext uri="{FF2B5EF4-FFF2-40B4-BE49-F238E27FC236}">
                <a16:creationId xmlns:a16="http://schemas.microsoft.com/office/drawing/2014/main" id="{920E59BE-D341-E243-AC75-4DD008706A11}"/>
              </a:ext>
            </a:extLst>
          </p:cNvPr>
          <p:cNvSpPr>
            <a:spLocks noGrp="1"/>
          </p:cNvSpPr>
          <p:nvPr>
            <p:ph idx="1"/>
          </p:nvPr>
        </p:nvSpPr>
        <p:spPr>
          <a:xfrm>
            <a:off x="838200" y="1825625"/>
            <a:ext cx="4076700" cy="4351338"/>
          </a:xfrm>
        </p:spPr>
        <p:txBody>
          <a:bodyPr/>
          <a:lstStyle/>
          <a:p>
            <a:r>
              <a:rPr lang="en-US" dirty="0"/>
              <a:t>What struck you about inclusion in this classroom?</a:t>
            </a:r>
          </a:p>
          <a:p>
            <a:r>
              <a:rPr lang="en-US" dirty="0"/>
              <a:t>What did the teachers in this classroom do to support inclusive play for all children?</a:t>
            </a:r>
          </a:p>
          <a:p>
            <a:r>
              <a:rPr lang="en-US" dirty="0"/>
              <a:t>What are you wondering about? </a:t>
            </a:r>
          </a:p>
        </p:txBody>
      </p:sp>
      <p:pic>
        <p:nvPicPr>
          <p:cNvPr id="4" name="Picture 3">
            <a:extLst>
              <a:ext uri="{FF2B5EF4-FFF2-40B4-BE49-F238E27FC236}">
                <a16:creationId xmlns:a16="http://schemas.microsoft.com/office/drawing/2014/main" id="{53C6986D-BF75-4240-83F9-20965A0D0779}"/>
              </a:ext>
            </a:extLst>
          </p:cNvPr>
          <p:cNvPicPr>
            <a:picLocks noChangeAspect="1"/>
          </p:cNvPicPr>
          <p:nvPr/>
        </p:nvPicPr>
        <p:blipFill>
          <a:blip r:embed="rId3"/>
          <a:stretch>
            <a:fillRect/>
          </a:stretch>
        </p:blipFill>
        <p:spPr>
          <a:xfrm>
            <a:off x="5619750" y="1825625"/>
            <a:ext cx="5734050" cy="4166540"/>
          </a:xfrm>
          <a:prstGeom prst="rect">
            <a:avLst/>
          </a:prstGeom>
        </p:spPr>
      </p:pic>
    </p:spTree>
    <p:extLst>
      <p:ext uri="{BB962C8B-B14F-4D97-AF65-F5344CB8AC3E}">
        <p14:creationId xmlns:p14="http://schemas.microsoft.com/office/powerpoint/2010/main" val="308373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8853-EF29-B242-99A6-55B175FEC1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D6B67E-8EDA-B242-A7DB-3A3C283C781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A447ED6-590C-5543-9679-4519194F9FE5}"/>
              </a:ext>
            </a:extLst>
          </p:cNvPr>
          <p:cNvPicPr>
            <a:picLocks noChangeAspect="1"/>
          </p:cNvPicPr>
          <p:nvPr/>
        </p:nvPicPr>
        <p:blipFill>
          <a:blip r:embed="rId3"/>
          <a:stretch>
            <a:fillRect/>
          </a:stretch>
        </p:blipFill>
        <p:spPr>
          <a:xfrm>
            <a:off x="557630" y="0"/>
            <a:ext cx="11076740" cy="6858000"/>
          </a:xfrm>
          <a:prstGeom prst="rect">
            <a:avLst/>
          </a:prstGeom>
        </p:spPr>
      </p:pic>
    </p:spTree>
    <p:extLst>
      <p:ext uri="{BB962C8B-B14F-4D97-AF65-F5344CB8AC3E}">
        <p14:creationId xmlns:p14="http://schemas.microsoft.com/office/powerpoint/2010/main" val="204236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7F76-5A2E-804A-AF9B-113E533355EB}"/>
              </a:ext>
            </a:extLst>
          </p:cNvPr>
          <p:cNvSpPr>
            <a:spLocks noGrp="1"/>
          </p:cNvSpPr>
          <p:nvPr>
            <p:ph type="title"/>
          </p:nvPr>
        </p:nvSpPr>
        <p:spPr/>
        <p:txBody>
          <a:bodyPr/>
          <a:lstStyle/>
          <a:p>
            <a:r>
              <a:rPr lang="en-US" dirty="0"/>
              <a:t>Resources on Inclusion and Play:</a:t>
            </a:r>
          </a:p>
        </p:txBody>
      </p:sp>
      <p:sp>
        <p:nvSpPr>
          <p:cNvPr id="3" name="Content Placeholder 2">
            <a:extLst>
              <a:ext uri="{FF2B5EF4-FFF2-40B4-BE49-F238E27FC236}">
                <a16:creationId xmlns:a16="http://schemas.microsoft.com/office/drawing/2014/main" id="{DABE796C-B109-EF45-9072-B2BF98454D5F}"/>
              </a:ext>
            </a:extLst>
          </p:cNvPr>
          <p:cNvSpPr>
            <a:spLocks noGrp="1"/>
          </p:cNvSpPr>
          <p:nvPr>
            <p:ph sz="quarter" idx="13"/>
          </p:nvPr>
        </p:nvSpPr>
        <p:spPr>
          <a:xfrm>
            <a:off x="924659" y="1843440"/>
            <a:ext cx="10752709" cy="5155323"/>
          </a:xfrm>
        </p:spPr>
        <p:txBody>
          <a:bodyPr>
            <a:normAutofit/>
          </a:bodyPr>
          <a:lstStyle/>
          <a:p>
            <a:r>
              <a:rPr lang="en-US" dirty="0">
                <a:highlight>
                  <a:srgbClr val="FFFF00"/>
                </a:highlight>
              </a:rPr>
              <a:t>Add your list here of resources you’ve asked your students to read/watch/listen to before this class</a:t>
            </a:r>
          </a:p>
          <a:p>
            <a:r>
              <a:rPr lang="en-US" dirty="0">
                <a:highlight>
                  <a:srgbClr val="FFFF00"/>
                </a:highlight>
              </a:rPr>
              <a:t>Include 3-5 options and invite students to choose among them, so students will come to class having read different things</a:t>
            </a:r>
          </a:p>
        </p:txBody>
      </p:sp>
    </p:spTree>
    <p:extLst>
      <p:ext uri="{BB962C8B-B14F-4D97-AF65-F5344CB8AC3E}">
        <p14:creationId xmlns:p14="http://schemas.microsoft.com/office/powerpoint/2010/main" val="22168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6D0D-DE33-CA42-B099-099C58229F04}"/>
              </a:ext>
            </a:extLst>
          </p:cNvPr>
          <p:cNvSpPr>
            <a:spLocks noGrp="1"/>
          </p:cNvSpPr>
          <p:nvPr>
            <p:ph type="title"/>
          </p:nvPr>
        </p:nvSpPr>
        <p:spPr/>
        <p:txBody>
          <a:bodyPr/>
          <a:lstStyle/>
          <a:p>
            <a:r>
              <a:rPr lang="en-US" dirty="0"/>
              <a:t>Let’s Play: Give One, Get One, Let’s Pretend</a:t>
            </a:r>
          </a:p>
        </p:txBody>
      </p:sp>
      <p:pic>
        <p:nvPicPr>
          <p:cNvPr id="4" name="Content Placeholder 3">
            <a:extLst>
              <a:ext uri="{FF2B5EF4-FFF2-40B4-BE49-F238E27FC236}">
                <a16:creationId xmlns:a16="http://schemas.microsoft.com/office/drawing/2014/main" id="{126CB933-7225-D949-A4B6-8791C5E7C1CA}"/>
              </a:ext>
            </a:extLst>
          </p:cNvPr>
          <p:cNvPicPr>
            <a:picLocks noGrp="1" noChangeAspect="1"/>
          </p:cNvPicPr>
          <p:nvPr>
            <p:ph sz="quarter" idx="13"/>
          </p:nvPr>
        </p:nvPicPr>
        <p:blipFill>
          <a:blip r:embed="rId2"/>
          <a:stretch>
            <a:fillRect/>
          </a:stretch>
        </p:blipFill>
        <p:spPr>
          <a:xfrm>
            <a:off x="2312276" y="1518060"/>
            <a:ext cx="7567448" cy="5044966"/>
          </a:xfrm>
          <a:prstGeom prst="rect">
            <a:avLst/>
          </a:prstGeom>
        </p:spPr>
      </p:pic>
    </p:spTree>
    <p:extLst>
      <p:ext uri="{BB962C8B-B14F-4D97-AF65-F5344CB8AC3E}">
        <p14:creationId xmlns:p14="http://schemas.microsoft.com/office/powerpoint/2010/main" val="356306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6D0D-DE33-CA42-B099-099C58229F04}"/>
              </a:ext>
            </a:extLst>
          </p:cNvPr>
          <p:cNvSpPr>
            <a:spLocks noGrp="1"/>
          </p:cNvSpPr>
          <p:nvPr>
            <p:ph type="title"/>
          </p:nvPr>
        </p:nvSpPr>
        <p:spPr>
          <a:xfrm>
            <a:off x="838200" y="164353"/>
            <a:ext cx="10515600" cy="1325563"/>
          </a:xfrm>
        </p:spPr>
        <p:txBody>
          <a:bodyPr/>
          <a:lstStyle/>
          <a:p>
            <a:r>
              <a:rPr lang="en-US" dirty="0"/>
              <a:t>Let’s Play: Give One, Get One, Let’s Pretend</a:t>
            </a:r>
          </a:p>
        </p:txBody>
      </p:sp>
      <p:pic>
        <p:nvPicPr>
          <p:cNvPr id="4" name="Content Placeholder 3">
            <a:extLst>
              <a:ext uri="{FF2B5EF4-FFF2-40B4-BE49-F238E27FC236}">
                <a16:creationId xmlns:a16="http://schemas.microsoft.com/office/drawing/2014/main" id="{126CB933-7225-D949-A4B6-8791C5E7C1CA}"/>
              </a:ext>
            </a:extLst>
          </p:cNvPr>
          <p:cNvPicPr>
            <a:picLocks noGrp="1" noChangeAspect="1"/>
          </p:cNvPicPr>
          <p:nvPr>
            <p:ph sz="quarter" idx="13"/>
          </p:nvPr>
        </p:nvPicPr>
        <p:blipFill>
          <a:blip r:embed="rId3"/>
          <a:stretch>
            <a:fillRect/>
          </a:stretch>
        </p:blipFill>
        <p:spPr>
          <a:xfrm>
            <a:off x="9808028" y="5110972"/>
            <a:ext cx="2194410" cy="1462940"/>
          </a:xfrm>
          <a:prstGeom prst="rect">
            <a:avLst/>
          </a:prstGeom>
        </p:spPr>
      </p:pic>
      <p:sp>
        <p:nvSpPr>
          <p:cNvPr id="3" name="TextBox 2">
            <a:extLst>
              <a:ext uri="{FF2B5EF4-FFF2-40B4-BE49-F238E27FC236}">
                <a16:creationId xmlns:a16="http://schemas.microsoft.com/office/drawing/2014/main" id="{ED84D8A4-6BE6-8248-AFA7-586ADAD14675}"/>
              </a:ext>
            </a:extLst>
          </p:cNvPr>
          <p:cNvSpPr txBox="1"/>
          <p:nvPr/>
        </p:nvSpPr>
        <p:spPr>
          <a:xfrm>
            <a:off x="446316" y="1303799"/>
            <a:ext cx="9154885" cy="5632311"/>
          </a:xfrm>
          <a:prstGeom prst="rect">
            <a:avLst/>
          </a:prstGeom>
          <a:noFill/>
        </p:spPr>
        <p:txBody>
          <a:bodyPr wrap="square" rtlCol="0">
            <a:spAutoFit/>
          </a:bodyPr>
          <a:lstStyle/>
          <a:p>
            <a:pPr lvl="1"/>
            <a:r>
              <a:rPr lang="en-US" sz="2400" dirty="0"/>
              <a:t>1) Prepare:</a:t>
            </a:r>
          </a:p>
          <a:p>
            <a:pPr marL="1257300" lvl="2" indent="-342900">
              <a:buFont typeface="Arial" panose="020B0604020202020204" pitchFamily="34" charset="0"/>
              <a:buChar char="•"/>
            </a:pPr>
            <a:r>
              <a:rPr lang="en-US" sz="2400" dirty="0"/>
              <a:t>Fold a piece of paper into 4 sections</a:t>
            </a:r>
          </a:p>
          <a:p>
            <a:pPr marL="1257300" lvl="2" indent="-342900">
              <a:buFont typeface="Arial" panose="020B0604020202020204" pitchFamily="34" charset="0"/>
              <a:buChar char="•"/>
            </a:pPr>
            <a:r>
              <a:rPr lang="en-US" sz="2400" dirty="0"/>
              <a:t>In one section – write down one strategy/ approach/ consideration for tailoring play experiences for DLLs or children with dis/abilities that you learned from the articles/resource you read or watched before class</a:t>
            </a:r>
          </a:p>
          <a:p>
            <a:pPr marL="1257300" lvl="2" indent="-342900">
              <a:buFont typeface="Arial" panose="020B0604020202020204" pitchFamily="34" charset="0"/>
              <a:buChar char="•"/>
            </a:pPr>
            <a:r>
              <a:rPr lang="en-US" sz="2400" dirty="0"/>
              <a:t>Leave the other sections blank</a:t>
            </a:r>
          </a:p>
          <a:p>
            <a:pPr lvl="1"/>
            <a:r>
              <a:rPr lang="en-US" sz="2400" dirty="0"/>
              <a:t>2) Pair:</a:t>
            </a:r>
          </a:p>
          <a:p>
            <a:pPr lvl="2"/>
            <a:r>
              <a:rPr lang="en-US" sz="2400" b="1" dirty="0"/>
              <a:t>Give one:</a:t>
            </a:r>
            <a:r>
              <a:rPr lang="en-US" sz="2400" dirty="0"/>
              <a:t> give brief context about the article and share one of the ideas you have.  E.g. “I read the article about bilingual learners, and one strategy they mentioned was… “</a:t>
            </a:r>
          </a:p>
          <a:p>
            <a:pPr lvl="2"/>
            <a:r>
              <a:rPr lang="en-US" sz="2400" b="1" dirty="0"/>
              <a:t>Get one:</a:t>
            </a:r>
            <a:r>
              <a:rPr lang="en-US" sz="2400" dirty="0"/>
              <a:t> listen as your partner shares their article/strategy</a:t>
            </a:r>
          </a:p>
          <a:p>
            <a:pPr lvl="2"/>
            <a:r>
              <a:rPr lang="en-US" sz="2400" b="1" dirty="0"/>
              <a:t>Let’s pretend:</a:t>
            </a:r>
            <a:r>
              <a:rPr lang="en-US" sz="2400" dirty="0"/>
              <a:t> imagine your future context working with children.  How might you implement that strategy?</a:t>
            </a:r>
          </a:p>
          <a:p>
            <a:endParaRPr lang="en-US" sz="2400" dirty="0"/>
          </a:p>
        </p:txBody>
      </p:sp>
    </p:spTree>
    <p:extLst>
      <p:ext uri="{BB962C8B-B14F-4D97-AF65-F5344CB8AC3E}">
        <p14:creationId xmlns:p14="http://schemas.microsoft.com/office/powerpoint/2010/main" val="184100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BADA-DF66-D34C-AE8F-881C58535698}"/>
              </a:ext>
            </a:extLst>
          </p:cNvPr>
          <p:cNvSpPr>
            <a:spLocks noGrp="1"/>
          </p:cNvSpPr>
          <p:nvPr>
            <p:ph type="title"/>
          </p:nvPr>
        </p:nvSpPr>
        <p:spPr/>
        <p:txBody>
          <a:bodyPr/>
          <a:lstStyle/>
          <a:p>
            <a:r>
              <a:rPr lang="en-US" dirty="0"/>
              <a:t>Whole Group Discussion</a:t>
            </a:r>
          </a:p>
        </p:txBody>
      </p:sp>
      <p:sp>
        <p:nvSpPr>
          <p:cNvPr id="3" name="Content Placeholder 2">
            <a:extLst>
              <a:ext uri="{FF2B5EF4-FFF2-40B4-BE49-F238E27FC236}">
                <a16:creationId xmlns:a16="http://schemas.microsoft.com/office/drawing/2014/main" id="{E80D5701-1D26-0A41-8CDD-27428FB16CA8}"/>
              </a:ext>
            </a:extLst>
          </p:cNvPr>
          <p:cNvSpPr>
            <a:spLocks noGrp="1"/>
          </p:cNvSpPr>
          <p:nvPr>
            <p:ph sz="quarter" idx="13"/>
          </p:nvPr>
        </p:nvSpPr>
        <p:spPr>
          <a:xfrm>
            <a:off x="913774" y="1466194"/>
            <a:ext cx="10363826" cy="4325006"/>
          </a:xfrm>
        </p:spPr>
        <p:txBody>
          <a:bodyPr/>
          <a:lstStyle/>
          <a:p>
            <a:r>
              <a:rPr lang="en-US" dirty="0"/>
              <a:t> What surprised you?</a:t>
            </a:r>
          </a:p>
          <a:p>
            <a:endParaRPr lang="en-US" dirty="0"/>
          </a:p>
          <a:p>
            <a:endParaRPr lang="en-US" dirty="0"/>
          </a:p>
          <a:p>
            <a:r>
              <a:rPr lang="en-US" dirty="0"/>
              <a:t>What are you still wondering?</a:t>
            </a:r>
          </a:p>
        </p:txBody>
      </p:sp>
    </p:spTree>
    <p:extLst>
      <p:ext uri="{BB962C8B-B14F-4D97-AF65-F5344CB8AC3E}">
        <p14:creationId xmlns:p14="http://schemas.microsoft.com/office/powerpoint/2010/main" val="211744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7879-EBF8-5241-9982-A796F3C6F6A3}"/>
              </a:ext>
            </a:extLst>
          </p:cNvPr>
          <p:cNvSpPr>
            <a:spLocks noGrp="1"/>
          </p:cNvSpPr>
          <p:nvPr>
            <p:ph type="title"/>
          </p:nvPr>
        </p:nvSpPr>
        <p:spPr/>
        <p:txBody>
          <a:bodyPr/>
          <a:lstStyle/>
          <a:p>
            <a:r>
              <a:rPr lang="en-US" dirty="0" err="1"/>
              <a:t>Gameplan</a:t>
            </a:r>
            <a:r>
              <a:rPr lang="en-US" dirty="0"/>
              <a:t> </a:t>
            </a:r>
          </a:p>
        </p:txBody>
      </p:sp>
      <p:sp>
        <p:nvSpPr>
          <p:cNvPr id="3" name="Content Placeholder 2">
            <a:extLst>
              <a:ext uri="{FF2B5EF4-FFF2-40B4-BE49-F238E27FC236}">
                <a16:creationId xmlns:a16="http://schemas.microsoft.com/office/drawing/2014/main" id="{D49FF27E-6C11-424C-BEEC-98FC2330D877}"/>
              </a:ext>
            </a:extLst>
          </p:cNvPr>
          <p:cNvSpPr>
            <a:spLocks noGrp="1"/>
          </p:cNvSpPr>
          <p:nvPr>
            <p:ph idx="1"/>
          </p:nvPr>
        </p:nvSpPr>
        <p:spPr/>
        <p:txBody>
          <a:bodyPr/>
          <a:lstStyle/>
          <a:p>
            <a:pPr lvl="0"/>
            <a:r>
              <a:rPr lang="en-US" dirty="0"/>
              <a:t>Learn or revisit definitions of inclusion, dis/ability, and bilingualism. </a:t>
            </a:r>
          </a:p>
          <a:p>
            <a:pPr lvl="0"/>
            <a:r>
              <a:rPr lang="en-US" dirty="0"/>
              <a:t>Through reading, watching video examples, and discussion, build understandings of what playful learning looks like in inclusive classrooms. </a:t>
            </a:r>
          </a:p>
          <a:p>
            <a:pPr lvl="0"/>
            <a:r>
              <a:rPr lang="en-US" dirty="0"/>
              <a:t>In inquiry groups, begin to share documentation with colleagues and use the “Looking Playfully at Documentation” protocol to guide your Playful Participatory Research. </a:t>
            </a:r>
          </a:p>
          <a:p>
            <a:endParaRPr lang="en-US" dirty="0"/>
          </a:p>
        </p:txBody>
      </p:sp>
    </p:spTree>
    <p:extLst>
      <p:ext uri="{BB962C8B-B14F-4D97-AF65-F5344CB8AC3E}">
        <p14:creationId xmlns:p14="http://schemas.microsoft.com/office/powerpoint/2010/main" val="228723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68CDEF-AD12-BF4A-8C36-65907B75BA46}"/>
              </a:ext>
            </a:extLst>
          </p:cNvPr>
          <p:cNvSpPr/>
          <p:nvPr/>
        </p:nvSpPr>
        <p:spPr>
          <a:xfrm>
            <a:off x="331173" y="277417"/>
            <a:ext cx="7668318" cy="584775"/>
          </a:xfrm>
          <a:prstGeom prst="rect">
            <a:avLst/>
          </a:prstGeom>
        </p:spPr>
        <p:txBody>
          <a:bodyPr wrap="none">
            <a:spAutoFit/>
          </a:bodyPr>
          <a:lstStyle/>
          <a:p>
            <a:r>
              <a:rPr lang="en-US" sz="3200" dirty="0">
                <a:solidFill>
                  <a:schemeClr val="bg1"/>
                </a:solidFill>
                <a:latin typeface="Calibri" panose="020F0502020204030204" pitchFamily="34" charset="0"/>
                <a:cs typeface="Calibri" panose="020F0502020204030204" pitchFamily="34" charset="0"/>
              </a:rPr>
              <a:t>Looking Playfully at Documentation Protocol </a:t>
            </a:r>
          </a:p>
        </p:txBody>
      </p:sp>
      <p:sp>
        <p:nvSpPr>
          <p:cNvPr id="4" name="TextBox 3">
            <a:extLst>
              <a:ext uri="{FF2B5EF4-FFF2-40B4-BE49-F238E27FC236}">
                <a16:creationId xmlns:a16="http://schemas.microsoft.com/office/drawing/2014/main" id="{86DDD6CD-5890-4248-96CA-5B13DF8C2955}"/>
              </a:ext>
            </a:extLst>
          </p:cNvPr>
          <p:cNvSpPr txBox="1"/>
          <p:nvPr/>
        </p:nvSpPr>
        <p:spPr>
          <a:xfrm>
            <a:off x="75714" y="1078473"/>
            <a:ext cx="12040573" cy="5017527"/>
          </a:xfrm>
          <a:prstGeom prst="rect">
            <a:avLst/>
          </a:prstGeom>
          <a:noFill/>
        </p:spPr>
        <p:txBody>
          <a:bodyPr wrap="square" rtlCol="0" anchor="b">
            <a:spAutoFit/>
          </a:bodyPr>
          <a:lstStyle/>
          <a:p>
            <a:r>
              <a:rPr lang="en-US" sz="2667" b="1" dirty="0">
                <a:latin typeface="Calibri" panose="020F0502020204030204" pitchFamily="34" charset="0"/>
                <a:cs typeface="Calibri" panose="020F0502020204030204" pitchFamily="34" charset="0"/>
              </a:rPr>
              <a:t>Listening</a:t>
            </a:r>
            <a:r>
              <a:rPr lang="en-US" sz="2667" dirty="0">
                <a:latin typeface="Calibri" panose="020F0502020204030204" pitchFamily="34" charset="0"/>
                <a:cs typeface="Calibri" panose="020F0502020204030204" pitchFamily="34" charset="0"/>
              </a:rPr>
              <a:t>: The presenting teacher names their question and gives context about the documentation they are sharing (2 min)</a:t>
            </a:r>
          </a:p>
          <a:p>
            <a:r>
              <a:rPr lang="en-US" sz="2667" b="1" dirty="0">
                <a:latin typeface="Calibri" panose="020F0502020204030204" pitchFamily="34" charset="0"/>
                <a:cs typeface="Calibri" panose="020F0502020204030204" pitchFamily="34" charset="0"/>
              </a:rPr>
              <a:t>Looking</a:t>
            </a:r>
            <a:r>
              <a:rPr lang="en-US" sz="2667" dirty="0">
                <a:latin typeface="Calibri" panose="020F0502020204030204" pitchFamily="34" charset="0"/>
                <a:cs typeface="Calibri" panose="020F0502020204030204" pitchFamily="34" charset="0"/>
              </a:rPr>
              <a:t>: Look carefully at the documentation for a few minutes (2-3 min)</a:t>
            </a:r>
          </a:p>
          <a:p>
            <a:r>
              <a:rPr lang="en-US" sz="2667" b="1" dirty="0">
                <a:latin typeface="Calibri" panose="020F0502020204030204" pitchFamily="34" charset="0"/>
                <a:cs typeface="Calibri" panose="020F0502020204030204" pitchFamily="34" charset="0"/>
              </a:rPr>
              <a:t>Clarifying</a:t>
            </a:r>
            <a:r>
              <a:rPr lang="en-US" sz="2667" dirty="0">
                <a:latin typeface="Calibri" panose="020F0502020204030204" pitchFamily="34" charset="0"/>
                <a:cs typeface="Calibri" panose="020F0502020204030204" pitchFamily="34" charset="0"/>
              </a:rPr>
              <a:t>: Presenter answers short, fact-based questions from the group (2 min)</a:t>
            </a:r>
          </a:p>
          <a:p>
            <a:r>
              <a:rPr lang="en-US" sz="2667" b="1" dirty="0">
                <a:latin typeface="Calibri" panose="020F0502020204030204" pitchFamily="34" charset="0"/>
                <a:cs typeface="Calibri" panose="020F0502020204030204" pitchFamily="34" charset="0"/>
              </a:rPr>
              <a:t>Noticing and Wondering: </a:t>
            </a:r>
            <a:r>
              <a:rPr lang="en-US" sz="2667" dirty="0">
                <a:latin typeface="Calibri" panose="020F0502020204030204" pitchFamily="34" charset="0"/>
                <a:cs typeface="Calibri" panose="020F0502020204030204" pitchFamily="34" charset="0"/>
              </a:rPr>
              <a:t>a round of “I notice” (just saying what you see/hear in the documentation without judgement), and then ”I wonder” statements. The presenter listens and is silent (4 min)</a:t>
            </a:r>
          </a:p>
          <a:p>
            <a:r>
              <a:rPr lang="en-US" sz="2667" b="1" dirty="0">
                <a:latin typeface="Calibri" panose="020F0502020204030204" pitchFamily="34" charset="0"/>
                <a:cs typeface="Calibri" panose="020F0502020204030204" pitchFamily="34" charset="0"/>
              </a:rPr>
              <a:t>Pretending: </a:t>
            </a:r>
            <a:r>
              <a:rPr lang="en-US" sz="2667" dirty="0">
                <a:latin typeface="Calibri" panose="020F0502020204030204" pitchFamily="34" charset="0"/>
                <a:cs typeface="Calibri" panose="020F0502020204030204" pitchFamily="34" charset="0"/>
              </a:rPr>
              <a:t>Take on roles, act out a scenario from the documentation (2-3 min)</a:t>
            </a:r>
          </a:p>
          <a:p>
            <a:r>
              <a:rPr lang="en-US" sz="2667" b="1" dirty="0">
                <a:latin typeface="Calibri" panose="020F0502020204030204" pitchFamily="34" charset="0"/>
                <a:cs typeface="Calibri" panose="020F0502020204030204" pitchFamily="34" charset="0"/>
              </a:rPr>
              <a:t>Noticing/Wondering again</a:t>
            </a:r>
            <a:r>
              <a:rPr lang="en-US" sz="2667" dirty="0">
                <a:latin typeface="Calibri" panose="020F0502020204030204" pitchFamily="34" charset="0"/>
                <a:cs typeface="Calibri" panose="020F0502020204030204" pitchFamily="34" charset="0"/>
              </a:rPr>
              <a:t>: Did the playing help you notice anything new? (2 min)</a:t>
            </a:r>
          </a:p>
          <a:p>
            <a:r>
              <a:rPr lang="en-US" sz="2667" b="1" dirty="0">
                <a:latin typeface="Calibri" panose="020F0502020204030204" pitchFamily="34" charset="0"/>
                <a:cs typeface="Calibri" panose="020F0502020204030204" pitchFamily="34" charset="0"/>
              </a:rPr>
              <a:t>Inspiring</a:t>
            </a:r>
            <a:r>
              <a:rPr lang="en-US" sz="2667" dirty="0">
                <a:latin typeface="Calibri" panose="020F0502020204030204" pitchFamily="34" charset="0"/>
                <a:cs typeface="Calibri" panose="020F0502020204030204" pitchFamily="34" charset="0"/>
              </a:rPr>
              <a:t>: Repeat the presenter’s question.  What could the presenter try as next steps in their teaching? Or share ideas of what to document next. (5 min)</a:t>
            </a:r>
          </a:p>
          <a:p>
            <a:r>
              <a:rPr lang="en-US" sz="2667" b="1" dirty="0">
                <a:latin typeface="Calibri" panose="020F0502020204030204" pitchFamily="34" charset="0"/>
                <a:cs typeface="Calibri" panose="020F0502020204030204" pitchFamily="34" charset="0"/>
              </a:rPr>
              <a:t>Closing: </a:t>
            </a:r>
            <a:r>
              <a:rPr lang="en-US" sz="2667" dirty="0">
                <a:latin typeface="Calibri" panose="020F0502020204030204" pitchFamily="34" charset="0"/>
                <a:cs typeface="Calibri" panose="020F0502020204030204" pitchFamily="34" charset="0"/>
              </a:rPr>
              <a:t>The presenter has the last word to share their take-aways/questions. (2 min)</a:t>
            </a:r>
          </a:p>
        </p:txBody>
      </p:sp>
    </p:spTree>
    <p:extLst>
      <p:ext uri="{BB962C8B-B14F-4D97-AF65-F5344CB8AC3E}">
        <p14:creationId xmlns:p14="http://schemas.microsoft.com/office/powerpoint/2010/main" val="134410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Looking Playfully at Documentation Protocol</a:t>
            </a:r>
          </a:p>
        </p:txBody>
      </p:sp>
      <p:sp>
        <p:nvSpPr>
          <p:cNvPr id="3" name="Subtitle 2"/>
          <p:cNvSpPr>
            <a:spLocks noGrp="1"/>
          </p:cNvSpPr>
          <p:nvPr>
            <p:ph type="subTitle" idx="1"/>
          </p:nvPr>
        </p:nvSpPr>
        <p:spPr/>
        <p:txBody>
          <a:bodyPr/>
          <a:lstStyle/>
          <a:p>
            <a:r>
              <a:rPr lang="en-US" dirty="0"/>
              <a:t>20 min</a:t>
            </a:r>
          </a:p>
        </p:txBody>
      </p:sp>
    </p:spTree>
    <p:extLst>
      <p:ext uri="{BB962C8B-B14F-4D97-AF65-F5344CB8AC3E}">
        <p14:creationId xmlns:p14="http://schemas.microsoft.com/office/powerpoint/2010/main" val="372451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(2 min)</a:t>
            </a:r>
          </a:p>
        </p:txBody>
      </p:sp>
      <p:sp>
        <p:nvSpPr>
          <p:cNvPr id="3" name="Content Placeholder 2"/>
          <p:cNvSpPr>
            <a:spLocks noGrp="1"/>
          </p:cNvSpPr>
          <p:nvPr>
            <p:ph idx="1"/>
          </p:nvPr>
        </p:nvSpPr>
        <p:spPr/>
        <p:txBody>
          <a:bodyPr/>
          <a:lstStyle/>
          <a:p>
            <a:r>
              <a:rPr lang="en-US" dirty="0"/>
              <a:t>Listen as the person bringing the documentation shares context </a:t>
            </a:r>
          </a:p>
          <a:p>
            <a:pPr lvl="1"/>
            <a:r>
              <a:rPr lang="en-US" dirty="0"/>
              <a:t>State the question that guided gathering this documentation (your PPR research question)</a:t>
            </a:r>
          </a:p>
          <a:p>
            <a:pPr lvl="1"/>
            <a:r>
              <a:rPr lang="en-US" dirty="0"/>
              <a:t>Briefly explain the context – where/when was this documentation gathered?</a:t>
            </a:r>
          </a:p>
        </p:txBody>
      </p:sp>
      <p:sp>
        <p:nvSpPr>
          <p:cNvPr id="4" name="Slide Number Placeholder 3"/>
          <p:cNvSpPr>
            <a:spLocks noGrp="1"/>
          </p:cNvSpPr>
          <p:nvPr>
            <p:ph type="sldNum" sz="quarter" idx="12"/>
          </p:nvPr>
        </p:nvSpPr>
        <p:spPr/>
        <p:txBody>
          <a:bodyPr/>
          <a:lstStyle/>
          <a:p>
            <a:fld id="{7A27EDD7-0FEE-024A-A271-F0CB4D1BCAA0}" type="slidenum">
              <a:rPr lang="en-US" smtClean="0"/>
              <a:t>22</a:t>
            </a:fld>
            <a:endParaRPr lang="en-US"/>
          </a:p>
        </p:txBody>
      </p:sp>
    </p:spTree>
    <p:extLst>
      <p:ext uri="{BB962C8B-B14F-4D97-AF65-F5344CB8AC3E}">
        <p14:creationId xmlns:p14="http://schemas.microsoft.com/office/powerpoint/2010/main" val="3875931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(3 min)</a:t>
            </a:r>
          </a:p>
        </p:txBody>
      </p:sp>
      <p:sp>
        <p:nvSpPr>
          <p:cNvPr id="3" name="Content Placeholder 2"/>
          <p:cNvSpPr>
            <a:spLocks noGrp="1"/>
          </p:cNvSpPr>
          <p:nvPr>
            <p:ph idx="1"/>
          </p:nvPr>
        </p:nvSpPr>
        <p:spPr/>
        <p:txBody>
          <a:bodyPr/>
          <a:lstStyle/>
          <a:p>
            <a:r>
              <a:rPr lang="en-US" dirty="0"/>
              <a:t>Silently view the documentation</a:t>
            </a:r>
          </a:p>
        </p:txBody>
      </p:sp>
      <p:sp>
        <p:nvSpPr>
          <p:cNvPr id="4" name="Slide Number Placeholder 3"/>
          <p:cNvSpPr>
            <a:spLocks noGrp="1"/>
          </p:cNvSpPr>
          <p:nvPr>
            <p:ph type="sldNum" sz="quarter" idx="12"/>
          </p:nvPr>
        </p:nvSpPr>
        <p:spPr/>
        <p:txBody>
          <a:bodyPr/>
          <a:lstStyle/>
          <a:p>
            <a:fld id="{7A27EDD7-0FEE-024A-A271-F0CB4D1BCAA0}" type="slidenum">
              <a:rPr lang="en-US" smtClean="0"/>
              <a:t>23</a:t>
            </a:fld>
            <a:endParaRPr lang="en-US"/>
          </a:p>
        </p:txBody>
      </p:sp>
    </p:spTree>
    <p:extLst>
      <p:ext uri="{BB962C8B-B14F-4D97-AF65-F5344CB8AC3E}">
        <p14:creationId xmlns:p14="http://schemas.microsoft.com/office/powerpoint/2010/main" val="429462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(2 min)</a:t>
            </a:r>
          </a:p>
        </p:txBody>
      </p:sp>
      <p:sp>
        <p:nvSpPr>
          <p:cNvPr id="3" name="Content Placeholder 2"/>
          <p:cNvSpPr>
            <a:spLocks noGrp="1"/>
          </p:cNvSpPr>
          <p:nvPr>
            <p:ph idx="1"/>
          </p:nvPr>
        </p:nvSpPr>
        <p:spPr/>
        <p:txBody>
          <a:bodyPr/>
          <a:lstStyle/>
          <a:p>
            <a:r>
              <a:rPr lang="en-US" dirty="0"/>
              <a:t>Presenter answers short, fact-based questions from the group</a:t>
            </a:r>
          </a:p>
        </p:txBody>
      </p:sp>
      <p:sp>
        <p:nvSpPr>
          <p:cNvPr id="4" name="Slide Number Placeholder 3"/>
          <p:cNvSpPr>
            <a:spLocks noGrp="1"/>
          </p:cNvSpPr>
          <p:nvPr>
            <p:ph type="sldNum" sz="quarter" idx="12"/>
          </p:nvPr>
        </p:nvSpPr>
        <p:spPr/>
        <p:txBody>
          <a:bodyPr/>
          <a:lstStyle/>
          <a:p>
            <a:fld id="{7A27EDD7-0FEE-024A-A271-F0CB4D1BCAA0}" type="slidenum">
              <a:rPr lang="en-US" smtClean="0"/>
              <a:t>24</a:t>
            </a:fld>
            <a:endParaRPr lang="en-US"/>
          </a:p>
        </p:txBody>
      </p:sp>
    </p:spTree>
    <p:extLst>
      <p:ext uri="{BB962C8B-B14F-4D97-AF65-F5344CB8AC3E}">
        <p14:creationId xmlns:p14="http://schemas.microsoft.com/office/powerpoint/2010/main" val="105619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Noticing and Wondering (4 min)</a:t>
            </a:r>
          </a:p>
        </p:txBody>
      </p:sp>
      <p:sp>
        <p:nvSpPr>
          <p:cNvPr id="3" name="Content Placeholder 2"/>
          <p:cNvSpPr>
            <a:spLocks noGrp="1"/>
          </p:cNvSpPr>
          <p:nvPr>
            <p:ph idx="1"/>
          </p:nvPr>
        </p:nvSpPr>
        <p:spPr/>
        <p:txBody>
          <a:bodyPr/>
          <a:lstStyle/>
          <a:p>
            <a:r>
              <a:rPr lang="en-US" dirty="0"/>
              <a:t>Restate the documenter’s question</a:t>
            </a:r>
          </a:p>
          <a:p>
            <a:r>
              <a:rPr lang="en-US" dirty="0"/>
              <a:t>A round of “I notice…” “I see…” and “I wonder…?” comments.  </a:t>
            </a:r>
          </a:p>
          <a:p>
            <a:r>
              <a:rPr lang="en-US" dirty="0"/>
              <a:t>The presenter is silent and we talk about them in the 3</a:t>
            </a:r>
            <a:r>
              <a:rPr lang="en-US" baseline="30000" dirty="0"/>
              <a:t>rd</a:t>
            </a:r>
            <a:r>
              <a:rPr lang="en-US" dirty="0"/>
              <a:t> person</a:t>
            </a:r>
          </a:p>
        </p:txBody>
      </p:sp>
      <p:sp>
        <p:nvSpPr>
          <p:cNvPr id="4" name="Slide Number Placeholder 3"/>
          <p:cNvSpPr>
            <a:spLocks noGrp="1"/>
          </p:cNvSpPr>
          <p:nvPr>
            <p:ph type="sldNum" sz="quarter" idx="12"/>
          </p:nvPr>
        </p:nvSpPr>
        <p:spPr/>
        <p:txBody>
          <a:bodyPr/>
          <a:lstStyle/>
          <a:p>
            <a:fld id="{7A27EDD7-0FEE-024A-A271-F0CB4D1BCAA0}" type="slidenum">
              <a:rPr lang="en-US" smtClean="0"/>
              <a:t>25</a:t>
            </a:fld>
            <a:endParaRPr lang="en-US"/>
          </a:p>
        </p:txBody>
      </p:sp>
    </p:spTree>
    <p:extLst>
      <p:ext uri="{BB962C8B-B14F-4D97-AF65-F5344CB8AC3E}">
        <p14:creationId xmlns:p14="http://schemas.microsoft.com/office/powerpoint/2010/main" val="338258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Pretending (2 min)</a:t>
            </a:r>
          </a:p>
        </p:txBody>
      </p:sp>
      <p:sp>
        <p:nvSpPr>
          <p:cNvPr id="3" name="Content Placeholder 2"/>
          <p:cNvSpPr>
            <a:spLocks noGrp="1"/>
          </p:cNvSpPr>
          <p:nvPr>
            <p:ph idx="1"/>
          </p:nvPr>
        </p:nvSpPr>
        <p:spPr/>
        <p:txBody>
          <a:bodyPr/>
          <a:lstStyle/>
          <a:p>
            <a:r>
              <a:rPr lang="en-US" dirty="0"/>
              <a:t>Take on roles and act out the scenario captured in the documentation</a:t>
            </a:r>
          </a:p>
        </p:txBody>
      </p:sp>
      <p:sp>
        <p:nvSpPr>
          <p:cNvPr id="4" name="Slide Number Placeholder 3"/>
          <p:cNvSpPr>
            <a:spLocks noGrp="1"/>
          </p:cNvSpPr>
          <p:nvPr>
            <p:ph type="sldNum" sz="quarter" idx="12"/>
          </p:nvPr>
        </p:nvSpPr>
        <p:spPr/>
        <p:txBody>
          <a:bodyPr/>
          <a:lstStyle/>
          <a:p>
            <a:fld id="{7A27EDD7-0FEE-024A-A271-F0CB4D1BCAA0}" type="slidenum">
              <a:rPr lang="en-US" smtClean="0"/>
              <a:t>26</a:t>
            </a:fld>
            <a:endParaRPr lang="en-US"/>
          </a:p>
        </p:txBody>
      </p:sp>
    </p:spTree>
    <p:extLst>
      <p:ext uri="{BB962C8B-B14F-4D97-AF65-F5344CB8AC3E}">
        <p14:creationId xmlns:p14="http://schemas.microsoft.com/office/powerpoint/2010/main" val="43577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Noticing/Wondering again (2 min)</a:t>
            </a:r>
          </a:p>
        </p:txBody>
      </p:sp>
      <p:sp>
        <p:nvSpPr>
          <p:cNvPr id="3" name="Content Placeholder 2"/>
          <p:cNvSpPr>
            <a:spLocks noGrp="1"/>
          </p:cNvSpPr>
          <p:nvPr>
            <p:ph idx="1"/>
          </p:nvPr>
        </p:nvSpPr>
        <p:spPr/>
        <p:txBody>
          <a:bodyPr/>
          <a:lstStyle/>
          <a:p>
            <a:r>
              <a:rPr lang="en-US" dirty="0"/>
              <a:t>Did the acting help you to notice or wonder anything new?</a:t>
            </a:r>
          </a:p>
          <a:p>
            <a:r>
              <a:rPr lang="en-US" dirty="0"/>
              <a:t>A round of “I notice…” “I see…” and “I wonder…?” comments.  The presenter is silent.</a:t>
            </a:r>
          </a:p>
        </p:txBody>
      </p:sp>
      <p:sp>
        <p:nvSpPr>
          <p:cNvPr id="4" name="Slide Number Placeholder 3"/>
          <p:cNvSpPr>
            <a:spLocks noGrp="1"/>
          </p:cNvSpPr>
          <p:nvPr>
            <p:ph type="sldNum" sz="quarter" idx="12"/>
          </p:nvPr>
        </p:nvSpPr>
        <p:spPr/>
        <p:txBody>
          <a:bodyPr/>
          <a:lstStyle/>
          <a:p>
            <a:fld id="{7A27EDD7-0FEE-024A-A271-F0CB4D1BCAA0}" type="slidenum">
              <a:rPr lang="en-US" smtClean="0"/>
              <a:t>27</a:t>
            </a:fld>
            <a:endParaRPr lang="en-US"/>
          </a:p>
        </p:txBody>
      </p:sp>
    </p:spTree>
    <p:extLst>
      <p:ext uri="{BB962C8B-B14F-4D97-AF65-F5344CB8AC3E}">
        <p14:creationId xmlns:p14="http://schemas.microsoft.com/office/powerpoint/2010/main" val="123058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Inspiring (4 min)</a:t>
            </a:r>
          </a:p>
        </p:txBody>
      </p:sp>
      <p:sp>
        <p:nvSpPr>
          <p:cNvPr id="3" name="Content Placeholder 2"/>
          <p:cNvSpPr>
            <a:spLocks noGrp="1"/>
          </p:cNvSpPr>
          <p:nvPr>
            <p:ph idx="1"/>
          </p:nvPr>
        </p:nvSpPr>
        <p:spPr/>
        <p:txBody>
          <a:bodyPr/>
          <a:lstStyle/>
          <a:p>
            <a:r>
              <a:rPr lang="en-US" dirty="0"/>
              <a:t>Remember the presenter’s research question</a:t>
            </a:r>
          </a:p>
          <a:p>
            <a:r>
              <a:rPr lang="en-US" dirty="0"/>
              <a:t>Make suggestions that the presenter could try as next steps in her practice or documentation to keep learning more about their question</a:t>
            </a:r>
          </a:p>
          <a:p>
            <a:r>
              <a:rPr lang="en-US" dirty="0"/>
              <a:t>Share ways that you were inspired by this work</a:t>
            </a:r>
          </a:p>
        </p:txBody>
      </p:sp>
      <p:sp>
        <p:nvSpPr>
          <p:cNvPr id="4" name="Slide Number Placeholder 3"/>
          <p:cNvSpPr>
            <a:spLocks noGrp="1"/>
          </p:cNvSpPr>
          <p:nvPr>
            <p:ph type="sldNum" sz="quarter" idx="12"/>
          </p:nvPr>
        </p:nvSpPr>
        <p:spPr/>
        <p:txBody>
          <a:bodyPr/>
          <a:lstStyle/>
          <a:p>
            <a:fld id="{7A27EDD7-0FEE-024A-A271-F0CB4D1BCAA0}" type="slidenum">
              <a:rPr lang="en-US" smtClean="0"/>
              <a:t>28</a:t>
            </a:fld>
            <a:endParaRPr lang="en-US"/>
          </a:p>
        </p:txBody>
      </p:sp>
    </p:spTree>
    <p:extLst>
      <p:ext uri="{BB962C8B-B14F-4D97-AF65-F5344CB8AC3E}">
        <p14:creationId xmlns:p14="http://schemas.microsoft.com/office/powerpoint/2010/main" val="341715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(2 min)</a:t>
            </a:r>
          </a:p>
        </p:txBody>
      </p:sp>
      <p:sp>
        <p:nvSpPr>
          <p:cNvPr id="3" name="Content Placeholder 2"/>
          <p:cNvSpPr>
            <a:spLocks noGrp="1"/>
          </p:cNvSpPr>
          <p:nvPr>
            <p:ph idx="1"/>
          </p:nvPr>
        </p:nvSpPr>
        <p:spPr/>
        <p:txBody>
          <a:bodyPr/>
          <a:lstStyle/>
          <a:p>
            <a:r>
              <a:rPr lang="en-US" dirty="0"/>
              <a:t>The presenter has the last word – what struck you in this exploration of the documentation? What are you thinking about now?</a:t>
            </a:r>
          </a:p>
        </p:txBody>
      </p:sp>
      <p:sp>
        <p:nvSpPr>
          <p:cNvPr id="4" name="Slide Number Placeholder 3"/>
          <p:cNvSpPr>
            <a:spLocks noGrp="1"/>
          </p:cNvSpPr>
          <p:nvPr>
            <p:ph type="sldNum" sz="quarter" idx="12"/>
          </p:nvPr>
        </p:nvSpPr>
        <p:spPr/>
        <p:txBody>
          <a:bodyPr/>
          <a:lstStyle/>
          <a:p>
            <a:fld id="{7A27EDD7-0FEE-024A-A271-F0CB4D1BCAA0}" type="slidenum">
              <a:rPr lang="en-US" smtClean="0"/>
              <a:t>29</a:t>
            </a:fld>
            <a:endParaRPr lang="en-US"/>
          </a:p>
        </p:txBody>
      </p:sp>
    </p:spTree>
    <p:extLst>
      <p:ext uri="{BB962C8B-B14F-4D97-AF65-F5344CB8AC3E}">
        <p14:creationId xmlns:p14="http://schemas.microsoft.com/office/powerpoint/2010/main" val="248783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3F2B-BC5D-EA41-998C-E9DE8A42E150}"/>
              </a:ext>
            </a:extLst>
          </p:cNvPr>
          <p:cNvSpPr>
            <a:spLocks noGrp="1"/>
          </p:cNvSpPr>
          <p:nvPr>
            <p:ph type="title"/>
          </p:nvPr>
        </p:nvSpPr>
        <p:spPr/>
        <p:txBody>
          <a:bodyPr/>
          <a:lstStyle/>
          <a:p>
            <a:r>
              <a:rPr lang="en-US" dirty="0"/>
              <a:t>Playful Start</a:t>
            </a:r>
          </a:p>
        </p:txBody>
      </p:sp>
      <p:sp>
        <p:nvSpPr>
          <p:cNvPr id="3" name="Content Placeholder 2">
            <a:extLst>
              <a:ext uri="{FF2B5EF4-FFF2-40B4-BE49-F238E27FC236}">
                <a16:creationId xmlns:a16="http://schemas.microsoft.com/office/drawing/2014/main" id="{F7BCB38E-9671-7949-9FB8-A2AAD0FAABD7}"/>
              </a:ext>
            </a:extLst>
          </p:cNvPr>
          <p:cNvSpPr>
            <a:spLocks noGrp="1"/>
          </p:cNvSpPr>
          <p:nvPr>
            <p:ph idx="1"/>
          </p:nvPr>
        </p:nvSpPr>
        <p:spPr/>
        <p:txBody>
          <a:bodyPr/>
          <a:lstStyle/>
          <a:p>
            <a:pPr marL="0" indent="0">
              <a:buNone/>
            </a:pPr>
            <a:r>
              <a:rPr lang="en-US" dirty="0"/>
              <a:t>In small groups, use materials in your play kit to represent a scene that demonstrated inclusion from the </a:t>
            </a:r>
            <a:r>
              <a:rPr lang="en-US" i="1" dirty="0"/>
              <a:t>Power of Aesthetics and Engagement </a:t>
            </a:r>
            <a:r>
              <a:rPr lang="en-US" dirty="0"/>
              <a:t>video. Talk about your representation and your initial reactions to the video with your small group.  </a:t>
            </a:r>
          </a:p>
        </p:txBody>
      </p:sp>
      <p:pic>
        <p:nvPicPr>
          <p:cNvPr id="4" name="Picture 3">
            <a:extLst>
              <a:ext uri="{FF2B5EF4-FFF2-40B4-BE49-F238E27FC236}">
                <a16:creationId xmlns:a16="http://schemas.microsoft.com/office/drawing/2014/main" id="{29234A4E-EF89-9049-9A61-CA89D0AC43BD}"/>
              </a:ext>
            </a:extLst>
          </p:cNvPr>
          <p:cNvPicPr>
            <a:picLocks noChangeAspect="1"/>
          </p:cNvPicPr>
          <p:nvPr/>
        </p:nvPicPr>
        <p:blipFill>
          <a:blip r:embed="rId2"/>
          <a:stretch>
            <a:fillRect/>
          </a:stretch>
        </p:blipFill>
        <p:spPr>
          <a:xfrm>
            <a:off x="7721600" y="3352895"/>
            <a:ext cx="3632200" cy="2639270"/>
          </a:xfrm>
          <a:prstGeom prst="rect">
            <a:avLst/>
          </a:prstGeom>
        </p:spPr>
      </p:pic>
    </p:spTree>
    <p:extLst>
      <p:ext uri="{BB962C8B-B14F-4D97-AF65-F5344CB8AC3E}">
        <p14:creationId xmlns:p14="http://schemas.microsoft.com/office/powerpoint/2010/main" val="390414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9DB1-688F-AC4A-8BBE-75A02CEC3E85}"/>
              </a:ext>
            </a:extLst>
          </p:cNvPr>
          <p:cNvSpPr>
            <a:spLocks noGrp="1"/>
          </p:cNvSpPr>
          <p:nvPr>
            <p:ph type="title"/>
          </p:nvPr>
        </p:nvSpPr>
        <p:spPr/>
        <p:txBody>
          <a:bodyPr/>
          <a:lstStyle/>
          <a:p>
            <a:r>
              <a:rPr lang="en-US" b="1" dirty="0"/>
              <a:t>Defining Inclusion</a:t>
            </a:r>
          </a:p>
        </p:txBody>
      </p:sp>
      <p:sp>
        <p:nvSpPr>
          <p:cNvPr id="3" name="Content Placeholder 2">
            <a:extLst>
              <a:ext uri="{FF2B5EF4-FFF2-40B4-BE49-F238E27FC236}">
                <a16:creationId xmlns:a16="http://schemas.microsoft.com/office/drawing/2014/main" id="{4073E48C-E030-554A-9D47-09534E1CC448}"/>
              </a:ext>
            </a:extLst>
          </p:cNvPr>
          <p:cNvSpPr>
            <a:spLocks noGrp="1"/>
          </p:cNvSpPr>
          <p:nvPr>
            <p:ph idx="1"/>
          </p:nvPr>
        </p:nvSpPr>
        <p:spPr/>
        <p:txBody>
          <a:bodyPr>
            <a:normAutofit/>
          </a:bodyPr>
          <a:lstStyle/>
          <a:p>
            <a:r>
              <a:rPr lang="en-US" sz="2400" dirty="0"/>
              <a:t>Traditional definition = placement and service of all children, with and without disabilities, in educational settings (</a:t>
            </a:r>
            <a:r>
              <a:rPr lang="en-US" sz="2400" dirty="0" err="1"/>
              <a:t>Guralnick</a:t>
            </a:r>
            <a:r>
              <a:rPr lang="en-US" sz="2400" dirty="0"/>
              <a:t> &amp; </a:t>
            </a:r>
            <a:r>
              <a:rPr lang="en-US" sz="2400" dirty="0" err="1"/>
              <a:t>Bruder</a:t>
            </a:r>
            <a:r>
              <a:rPr lang="en-US" sz="2400" dirty="0"/>
              <a:t>, 2016; DEC/NAEYC, 2009)</a:t>
            </a:r>
          </a:p>
          <a:p>
            <a:r>
              <a:rPr lang="en-US" sz="2400" dirty="0"/>
              <a:t>Expanded definition = an ongoing </a:t>
            </a:r>
            <a:r>
              <a:rPr lang="en-US" sz="2400" i="1" dirty="0"/>
              <a:t>process</a:t>
            </a:r>
            <a:r>
              <a:rPr lang="en-US" sz="2400" dirty="0"/>
              <a:t> in response to the exclusion of children viewed by educational systems as different (e.g., children with dis/abilities, children of Color, children who are Dual Language Learners) from normative standards (e.g., children who are “typically developing”, children who are White, children whose home language is English)</a:t>
            </a:r>
          </a:p>
        </p:txBody>
      </p:sp>
      <p:pic>
        <p:nvPicPr>
          <p:cNvPr id="4" name="Picture 3">
            <a:extLst>
              <a:ext uri="{FF2B5EF4-FFF2-40B4-BE49-F238E27FC236}">
                <a16:creationId xmlns:a16="http://schemas.microsoft.com/office/drawing/2014/main" id="{257E8939-5AA2-2146-833F-C027399F2DD1}"/>
              </a:ext>
            </a:extLst>
          </p:cNvPr>
          <p:cNvPicPr/>
          <p:nvPr/>
        </p:nvPicPr>
        <p:blipFill rotWithShape="1">
          <a:blip r:embed="rId3">
            <a:extLst>
              <a:ext uri="{28A0092B-C50C-407E-A947-70E740481C1C}">
                <a14:useLocalDpi xmlns:a14="http://schemas.microsoft.com/office/drawing/2010/main" val="0"/>
              </a:ext>
            </a:extLst>
          </a:blip>
          <a:srcRect t="49877"/>
          <a:stretch/>
        </p:blipFill>
        <p:spPr>
          <a:xfrm>
            <a:off x="1520674" y="5743568"/>
            <a:ext cx="9147326" cy="1114432"/>
          </a:xfrm>
          <a:prstGeom prst="rect">
            <a:avLst/>
          </a:prstGeom>
        </p:spPr>
      </p:pic>
    </p:spTree>
    <p:extLst>
      <p:ext uri="{BB962C8B-B14F-4D97-AF65-F5344CB8AC3E}">
        <p14:creationId xmlns:p14="http://schemas.microsoft.com/office/powerpoint/2010/main" val="35579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a:extLst>
              <a:ext uri="{FF2B5EF4-FFF2-40B4-BE49-F238E27FC236}">
                <a16:creationId xmlns:a16="http://schemas.microsoft.com/office/drawing/2014/main" id="{FB70046A-232C-8640-AE6D-675BFE910AEC}"/>
              </a:ext>
            </a:extLst>
          </p:cNvPr>
          <p:cNvPicPr>
            <a:picLocks noChangeAspect="1"/>
          </p:cNvPicPr>
          <p:nvPr/>
        </p:nvPicPr>
        <p:blipFill>
          <a:blip r:embed="rId3">
            <a:extLst>
              <a:ext uri="{28A0092B-C50C-407E-A947-70E740481C1C}">
                <a14:useLocalDpi xmlns:a14="http://schemas.microsoft.com/office/drawing/2010/main" val="0"/>
              </a:ext>
            </a:extLst>
          </a:blip>
          <a:srcRect l="272" r="15021"/>
          <a:stretch>
            <a:fillRect/>
          </a:stretch>
        </p:blipFill>
        <p:spPr bwMode="auto">
          <a:xfrm>
            <a:off x="1517651" y="1203326"/>
            <a:ext cx="917257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a:extLst>
              <a:ext uri="{FF2B5EF4-FFF2-40B4-BE49-F238E27FC236}">
                <a16:creationId xmlns:a16="http://schemas.microsoft.com/office/drawing/2014/main" id="{93B78E61-55BB-FD4E-BF98-2A3844882A6E}"/>
              </a:ext>
            </a:extLst>
          </p:cNvPr>
          <p:cNvSpPr>
            <a:spLocks noGrp="1"/>
          </p:cNvSpPr>
          <p:nvPr>
            <p:ph type="title"/>
          </p:nvPr>
        </p:nvSpPr>
        <p:spPr>
          <a:xfrm>
            <a:off x="1524000" y="128588"/>
            <a:ext cx="8229600" cy="1143000"/>
          </a:xfrm>
        </p:spPr>
        <p:txBody>
          <a:bodyPr>
            <a:normAutofit fontScale="90000"/>
          </a:bodyPr>
          <a:lstStyle/>
          <a:p>
            <a:r>
              <a:rPr lang="en-US" altLang="en-US" b="1">
                <a:latin typeface="Arial" panose="020B0604020202020204" pitchFamily="34" charset="0"/>
                <a:ea typeface="ＭＳ Ｐゴシック" panose="020B0600070205080204" pitchFamily="34" charset="-128"/>
              </a:rPr>
              <a:t>What do we mean by dis/ability?</a:t>
            </a:r>
          </a:p>
        </p:txBody>
      </p:sp>
      <p:sp>
        <p:nvSpPr>
          <p:cNvPr id="21508" name="Rectangle 1">
            <a:extLst>
              <a:ext uri="{FF2B5EF4-FFF2-40B4-BE49-F238E27FC236}">
                <a16:creationId xmlns:a16="http://schemas.microsoft.com/office/drawing/2014/main" id="{1A5EAE4B-5233-3B42-9C36-66BD99A7BF47}"/>
              </a:ext>
            </a:extLst>
          </p:cNvPr>
          <p:cNvSpPr>
            <a:spLocks noChangeArrowheads="1"/>
          </p:cNvSpPr>
          <p:nvPr/>
        </p:nvSpPr>
        <p:spPr bwMode="auto">
          <a:xfrm>
            <a:off x="1517650" y="6656388"/>
            <a:ext cx="452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9E86CD"/>
                </a:solidFill>
              </a:rPr>
              <a:t>Image used by permission by Dadu Shin. </a:t>
            </a:r>
            <a:r>
              <a:rPr lang="en-US" altLang="en-US" sz="800">
                <a:solidFill>
                  <a:srgbClr val="9E86CD"/>
                </a:solidFill>
                <a:hlinkClick r:id="rId4"/>
              </a:rPr>
              <a:t>https://dadushin.com/</a:t>
            </a:r>
            <a:r>
              <a:rPr lang="en-US" altLang="en-US" sz="800">
                <a:solidFill>
                  <a:srgbClr val="9E86CD"/>
                </a:solidFill>
              </a:rPr>
              <a:t> </a:t>
            </a:r>
          </a:p>
        </p:txBody>
      </p:sp>
    </p:spTree>
    <p:extLst>
      <p:ext uri="{BB962C8B-B14F-4D97-AF65-F5344CB8AC3E}">
        <p14:creationId xmlns:p14="http://schemas.microsoft.com/office/powerpoint/2010/main" val="18064102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a:extLst>
              <a:ext uri="{FF2B5EF4-FFF2-40B4-BE49-F238E27FC236}">
                <a16:creationId xmlns:a16="http://schemas.microsoft.com/office/drawing/2014/main" id="{6B410F23-597B-884E-8DFA-8C0D17E2D7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762793"/>
            <a:ext cx="9129713"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a:extLst>
              <a:ext uri="{FF2B5EF4-FFF2-40B4-BE49-F238E27FC236}">
                <a16:creationId xmlns:a16="http://schemas.microsoft.com/office/drawing/2014/main" id="{4728A690-12AD-8440-B4B2-82A8618CACE5}"/>
              </a:ext>
            </a:extLst>
          </p:cNvPr>
          <p:cNvSpPr txBox="1">
            <a:spLocks noChangeArrowheads="1"/>
          </p:cNvSpPr>
          <p:nvPr/>
        </p:nvSpPr>
        <p:spPr bwMode="auto">
          <a:xfrm>
            <a:off x="1524001" y="6653213"/>
            <a:ext cx="2384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t>Image used with permission from Thistle Foundation</a:t>
            </a:r>
          </a:p>
        </p:txBody>
      </p:sp>
    </p:spTree>
    <p:extLst>
      <p:ext uri="{BB962C8B-B14F-4D97-AF65-F5344CB8AC3E}">
        <p14:creationId xmlns:p14="http://schemas.microsoft.com/office/powerpoint/2010/main" val="21718903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a:extLst>
              <a:ext uri="{FF2B5EF4-FFF2-40B4-BE49-F238E27FC236}">
                <a16:creationId xmlns:a16="http://schemas.microsoft.com/office/drawing/2014/main" id="{6DC07437-9265-F94F-9EF3-47E7F27AB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19162"/>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a:extLst>
              <a:ext uri="{FF2B5EF4-FFF2-40B4-BE49-F238E27FC236}">
                <a16:creationId xmlns:a16="http://schemas.microsoft.com/office/drawing/2014/main" id="{649C7895-808B-BD41-BADF-8E8F5BA230CF}"/>
              </a:ext>
            </a:extLst>
          </p:cNvPr>
          <p:cNvSpPr txBox="1">
            <a:spLocks noChangeArrowheads="1"/>
          </p:cNvSpPr>
          <p:nvPr/>
        </p:nvSpPr>
        <p:spPr bwMode="auto">
          <a:xfrm>
            <a:off x="1524001" y="6619875"/>
            <a:ext cx="2384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t>Image used with permission from Thistle Foundation</a:t>
            </a:r>
          </a:p>
        </p:txBody>
      </p:sp>
    </p:spTree>
    <p:extLst>
      <p:ext uri="{BB962C8B-B14F-4D97-AF65-F5344CB8AC3E}">
        <p14:creationId xmlns:p14="http://schemas.microsoft.com/office/powerpoint/2010/main" val="39325801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20E4-DC10-BC40-B09D-F1BC2F5437DC}"/>
              </a:ext>
            </a:extLst>
          </p:cNvPr>
          <p:cNvSpPr>
            <a:spLocks noGrp="1"/>
          </p:cNvSpPr>
          <p:nvPr>
            <p:ph type="title"/>
          </p:nvPr>
        </p:nvSpPr>
        <p:spPr>
          <a:xfrm>
            <a:off x="2004060" y="2053641"/>
            <a:ext cx="2751871" cy="2760098"/>
          </a:xfrm>
        </p:spPr>
        <p:txBody>
          <a:bodyPr>
            <a:normAutofit/>
          </a:bodyPr>
          <a:lstStyle/>
          <a:p>
            <a:r>
              <a:rPr lang="en-US" sz="5000" b="1" dirty="0">
                <a:solidFill>
                  <a:srgbClr val="FFFFFF"/>
                </a:solidFill>
              </a:rPr>
              <a:t>What is ableism?</a:t>
            </a:r>
          </a:p>
        </p:txBody>
      </p:sp>
      <p:sp>
        <p:nvSpPr>
          <p:cNvPr id="3" name="Content Placeholder 2">
            <a:extLst>
              <a:ext uri="{FF2B5EF4-FFF2-40B4-BE49-F238E27FC236}">
                <a16:creationId xmlns:a16="http://schemas.microsoft.com/office/drawing/2014/main" id="{A1A620C6-08E9-C34F-B35B-8C9EA6CE11ED}"/>
              </a:ext>
            </a:extLst>
          </p:cNvPr>
          <p:cNvSpPr>
            <a:spLocks noGrp="1"/>
          </p:cNvSpPr>
          <p:nvPr>
            <p:ph idx="1"/>
          </p:nvPr>
        </p:nvSpPr>
        <p:spPr>
          <a:xfrm>
            <a:off x="6810388" y="813683"/>
            <a:ext cx="3979563" cy="5230634"/>
          </a:xfrm>
        </p:spPr>
        <p:txBody>
          <a:bodyPr anchor="ctr">
            <a:normAutofit/>
          </a:bodyPr>
          <a:lstStyle/>
          <a:p>
            <a:pPr marL="0" indent="0">
              <a:buNone/>
            </a:pPr>
            <a:r>
              <a:rPr lang="en-US" sz="3000" dirty="0">
                <a:solidFill>
                  <a:srgbClr val="000000"/>
                </a:solidFill>
              </a:rPr>
              <a:t>“The devaluation of disability [that] results in societal attitudes that uncritically assert that it is better for a child to walk than roll, speak than sign, read print than read Braille, spell independently than use a spell-check” </a:t>
            </a:r>
          </a:p>
          <a:p>
            <a:pPr marL="0" indent="0">
              <a:buNone/>
            </a:pPr>
            <a:r>
              <a:rPr lang="en-US" sz="3000" dirty="0">
                <a:solidFill>
                  <a:srgbClr val="000000"/>
                </a:solidFill>
              </a:rPr>
              <a:t>(Hehir, 2002, p. 3)</a:t>
            </a:r>
          </a:p>
          <a:p>
            <a:pPr marL="0" indent="0">
              <a:buNone/>
            </a:pPr>
            <a:endParaRPr lang="en-US" sz="2100" dirty="0">
              <a:solidFill>
                <a:srgbClr val="000000"/>
              </a:solidFill>
            </a:endParaRPr>
          </a:p>
        </p:txBody>
      </p:sp>
      <p:pic>
        <p:nvPicPr>
          <p:cNvPr id="1026" name="Picture 2" descr="Study Sheds Light on 'Ableism' Biases Toward People with Disabilities -  Rehab Managment">
            <a:extLst>
              <a:ext uri="{FF2B5EF4-FFF2-40B4-BE49-F238E27FC236}">
                <a16:creationId xmlns:a16="http://schemas.microsoft.com/office/drawing/2014/main" id="{4AFEFBF1-075F-FD43-AB4D-8A9CF1B8B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57" y="1260928"/>
            <a:ext cx="58928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3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3167-8247-5045-ABE9-B304BD35EA53}"/>
              </a:ext>
            </a:extLst>
          </p:cNvPr>
          <p:cNvSpPr>
            <a:spLocks noGrp="1"/>
          </p:cNvSpPr>
          <p:nvPr>
            <p:ph type="title"/>
          </p:nvPr>
        </p:nvSpPr>
        <p:spPr/>
        <p:txBody>
          <a:bodyPr/>
          <a:lstStyle/>
          <a:p>
            <a:r>
              <a:rPr lang="en-US" dirty="0"/>
              <a:t>Linguicism</a:t>
            </a:r>
          </a:p>
        </p:txBody>
      </p:sp>
      <p:sp>
        <p:nvSpPr>
          <p:cNvPr id="3" name="Content Placeholder 2">
            <a:extLst>
              <a:ext uri="{FF2B5EF4-FFF2-40B4-BE49-F238E27FC236}">
                <a16:creationId xmlns:a16="http://schemas.microsoft.com/office/drawing/2014/main" id="{06307498-263F-044F-8BD4-A846FAE3A1AD}"/>
              </a:ext>
            </a:extLst>
          </p:cNvPr>
          <p:cNvSpPr>
            <a:spLocks noGrp="1"/>
          </p:cNvSpPr>
          <p:nvPr>
            <p:ph sz="half" idx="1"/>
          </p:nvPr>
        </p:nvSpPr>
        <p:spPr/>
        <p:txBody>
          <a:bodyPr/>
          <a:lstStyle/>
          <a:p>
            <a:pPr marL="0" indent="0">
              <a:buNone/>
            </a:pPr>
            <a:r>
              <a:rPr lang="en-US" dirty="0"/>
              <a:t>Discrimination of an individual or group based on their use of language</a:t>
            </a:r>
          </a:p>
        </p:txBody>
      </p:sp>
      <p:pic>
        <p:nvPicPr>
          <p:cNvPr id="3074" name="Picture 2" descr="Combating Linguistic Discrimination in the Caribbean and Beyond - Posts |  Facebook">
            <a:extLst>
              <a:ext uri="{FF2B5EF4-FFF2-40B4-BE49-F238E27FC236}">
                <a16:creationId xmlns:a16="http://schemas.microsoft.com/office/drawing/2014/main" id="{5EE5613A-61A3-2C4B-8F34-3F2CBB907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12" y="437083"/>
            <a:ext cx="4942114" cy="598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39F5E6E4C5F4BB3E6FA07C9D2F146" ma:contentTypeVersion="13" ma:contentTypeDescription="Create a new document." ma:contentTypeScope="" ma:versionID="fe6225161d0c181462a2e3cf02251dc6">
  <xsd:schema xmlns:xsd="http://www.w3.org/2001/XMLSchema" xmlns:xs="http://www.w3.org/2001/XMLSchema" xmlns:p="http://schemas.microsoft.com/office/2006/metadata/properties" xmlns:ns2="3c740ce1-474f-4fb6-aa3e-b262990714c5" xmlns:ns3="409053c0-fa1f-4e4a-b1c6-5ca7cf39c25b" targetNamespace="http://schemas.microsoft.com/office/2006/metadata/properties" ma:root="true" ma:fieldsID="7c6717ea2915a03ea1aa6b371275ccc9" ns2:_="" ns3:_="">
    <xsd:import namespace="3c740ce1-474f-4fb6-aa3e-b262990714c5"/>
    <xsd:import namespace="409053c0-fa1f-4e4a-b1c6-5ca7cf39c2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40ce1-474f-4fb6-aa3e-b26299071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9053c0-fa1f-4e4a-b1c6-5ca7cf39c2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D19AD1-AAEF-4891-AC4E-E426DF61F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40ce1-474f-4fb6-aa3e-b262990714c5"/>
    <ds:schemaRef ds:uri="409053c0-fa1f-4e4a-b1c6-5ca7cf39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7A3E62-8F11-4E48-ACD8-D3AB85AB7FC1}">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409053c0-fa1f-4e4a-b1c6-5ca7cf39c25b"/>
    <ds:schemaRef ds:uri="http://purl.org/dc/terms/"/>
    <ds:schemaRef ds:uri="http://schemas.openxmlformats.org/package/2006/metadata/core-properties"/>
    <ds:schemaRef ds:uri="3c740ce1-474f-4fb6-aa3e-b262990714c5"/>
    <ds:schemaRef ds:uri="http://www.w3.org/XML/1998/namespace"/>
  </ds:schemaRefs>
</ds:datastoreItem>
</file>

<file path=customXml/itemProps3.xml><?xml version="1.0" encoding="utf-8"?>
<ds:datastoreItem xmlns:ds="http://schemas.openxmlformats.org/officeDocument/2006/customXml" ds:itemID="{F30A9492-4CA3-4EC2-B062-8C5DC987D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662</TotalTime>
  <Words>2152</Words>
  <Application>Microsoft Macintosh PowerPoint</Application>
  <PresentationFormat>Widescreen</PresentationFormat>
  <Paragraphs>162</Paragraphs>
  <Slides>29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Gill Sans MT</vt:lpstr>
      <vt:lpstr>Times</vt:lpstr>
      <vt:lpstr>Office Theme</vt:lpstr>
      <vt:lpstr>Play for All:  Inclusive Playful Classrooms</vt:lpstr>
      <vt:lpstr>Gameplan </vt:lpstr>
      <vt:lpstr>Playful Start</vt:lpstr>
      <vt:lpstr>Defining Inclusion</vt:lpstr>
      <vt:lpstr>What do we mean by dis/ability?</vt:lpstr>
      <vt:lpstr>PowerPoint Presentation</vt:lpstr>
      <vt:lpstr>PowerPoint Presentation</vt:lpstr>
      <vt:lpstr>What is ableism?</vt:lpstr>
      <vt:lpstr>Linguicism</vt:lpstr>
      <vt:lpstr>PowerPoint Presentation</vt:lpstr>
      <vt:lpstr>PowerPoint Presentation</vt:lpstr>
      <vt:lpstr>UDL Guidelines</vt:lpstr>
      <vt:lpstr>The Power of Aesthetics and Engagement – some context</vt:lpstr>
      <vt:lpstr>The Power of Aesthetics and Engagement – debriefing the video</vt:lpstr>
      <vt:lpstr>PowerPoint Presentation</vt:lpstr>
      <vt:lpstr>Resources on Inclusion and Play:</vt:lpstr>
      <vt:lpstr>Let’s Play: Give One, Get One, Let’s Pretend</vt:lpstr>
      <vt:lpstr>Let’s Play: Give One, Get One, Let’s Pretend</vt:lpstr>
      <vt:lpstr>Whole Group Discussion</vt:lpstr>
      <vt:lpstr>PowerPoint Presentation</vt:lpstr>
      <vt:lpstr>Looking Playfully at Documentation Protocol</vt:lpstr>
      <vt:lpstr>Listening (2 min)</vt:lpstr>
      <vt:lpstr>Looking (3 min)</vt:lpstr>
      <vt:lpstr>Clarifying (2 min)</vt:lpstr>
      <vt:lpstr>Noticing and Wondering (4 min)</vt:lpstr>
      <vt:lpstr>Pretending (2 min)</vt:lpstr>
      <vt:lpstr>Noticing/Wondering again (2 min)</vt:lpstr>
      <vt:lpstr>Inspiring (4 min)</vt:lpstr>
      <vt:lpstr>Closing (2 min)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and Inclusion:  Play for all</dc:title>
  <dc:creator>Baker, Megina A</dc:creator>
  <cp:lastModifiedBy>Kulkarni, Manas Shantaram</cp:lastModifiedBy>
  <cp:revision>40</cp:revision>
  <dcterms:created xsi:type="dcterms:W3CDTF">2018-11-14T18:42:17Z</dcterms:created>
  <dcterms:modified xsi:type="dcterms:W3CDTF">2022-09-12T03:54:19Z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0x01010012739F5E6E4C5F4BB3E6FA07C9D2F146</vt:lpwstr>
  </property>
</Properties>
</file>