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7" r:id="rId5"/>
    <p:sldId id="258" r:id="rId6"/>
    <p:sldId id="259" r:id="rId7"/>
    <p:sldId id="260" r:id="rId8"/>
    <p:sldId id="287" r:id="rId9"/>
    <p:sldId id="267" r:id="rId10"/>
    <p:sldId id="268"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995F51-3E21-0EDB-FC0B-69386013C802}" v="1" dt="2023-01-18T20:14:48.099"/>
    <p1510:client id="{8E0295CB-5F47-7846-93CC-A3AFEF7D92C4}" v="1" dt="2021-10-25T20:04:40.0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69184"/>
  </p:normalViewPr>
  <p:slideViewPr>
    <p:cSldViewPr snapToGrid="0" snapToObjects="1">
      <p:cViewPr varScale="1">
        <p:scale>
          <a:sx n="86" d="100"/>
          <a:sy n="86" d="100"/>
        </p:scale>
        <p:origin x="2128" y="20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ina Baker" userId="e9dd2941-2cdf-4f0b-895b-28c1f961bd78" providerId="ADAL" clId="{8E0295CB-5F47-7846-93CC-A3AFEF7D92C4}"/>
    <pc:docChg chg="modSld modMainMaster modNotesMaster">
      <pc:chgData name="Megina Baker" userId="e9dd2941-2cdf-4f0b-895b-28c1f961bd78" providerId="ADAL" clId="{8E0295CB-5F47-7846-93CC-A3AFEF7D92C4}" dt="2021-10-25T20:05:10.970" v="66" actId="20577"/>
      <pc:docMkLst>
        <pc:docMk/>
      </pc:docMkLst>
      <pc:sldChg chg="modSp mod">
        <pc:chgData name="Megina Baker" userId="e9dd2941-2cdf-4f0b-895b-28c1f961bd78" providerId="ADAL" clId="{8E0295CB-5F47-7846-93CC-A3AFEF7D92C4}" dt="2021-10-25T20:05:10.970" v="66" actId="20577"/>
        <pc:sldMkLst>
          <pc:docMk/>
          <pc:sldMk cId="2768059944" sldId="257"/>
        </pc:sldMkLst>
        <pc:spChg chg="mod">
          <ac:chgData name="Megina Baker" userId="e9dd2941-2cdf-4f0b-895b-28c1f961bd78" providerId="ADAL" clId="{8E0295CB-5F47-7846-93CC-A3AFEF7D92C4}" dt="2021-10-25T20:05:10.970" v="66" actId="20577"/>
          <ac:spMkLst>
            <pc:docMk/>
            <pc:sldMk cId="2768059944" sldId="257"/>
            <ac:spMk id="3" creationId="{00000000-0000-0000-0000-000000000000}"/>
          </ac:spMkLst>
        </pc:spChg>
      </pc:sldChg>
      <pc:sldChg chg="modNotes">
        <pc:chgData name="Megina Baker" userId="e9dd2941-2cdf-4f0b-895b-28c1f961bd78" providerId="ADAL" clId="{8E0295CB-5F47-7846-93CC-A3AFEF7D92C4}" dt="2021-10-25T20:04:40.052" v="1"/>
        <pc:sldMkLst>
          <pc:docMk/>
          <pc:sldMk cId="2822116327" sldId="258"/>
        </pc:sldMkLst>
      </pc:sldChg>
      <pc:sldChg chg="modNotes">
        <pc:chgData name="Megina Baker" userId="e9dd2941-2cdf-4f0b-895b-28c1f961bd78" providerId="ADAL" clId="{8E0295CB-5F47-7846-93CC-A3AFEF7D92C4}" dt="2021-10-25T20:04:40.052" v="1"/>
        <pc:sldMkLst>
          <pc:docMk/>
          <pc:sldMk cId="597976848" sldId="259"/>
        </pc:sldMkLst>
      </pc:sldChg>
      <pc:sldChg chg="modNotes">
        <pc:chgData name="Megina Baker" userId="e9dd2941-2cdf-4f0b-895b-28c1f961bd78" providerId="ADAL" clId="{8E0295CB-5F47-7846-93CC-A3AFEF7D92C4}" dt="2021-10-25T20:04:40.052" v="1"/>
        <pc:sldMkLst>
          <pc:docMk/>
          <pc:sldMk cId="1461670725" sldId="262"/>
        </pc:sldMkLst>
      </pc:sldChg>
      <pc:sldChg chg="modNotes">
        <pc:chgData name="Megina Baker" userId="e9dd2941-2cdf-4f0b-895b-28c1f961bd78" providerId="ADAL" clId="{8E0295CB-5F47-7846-93CC-A3AFEF7D92C4}" dt="2021-10-25T20:04:40.052" v="1"/>
        <pc:sldMkLst>
          <pc:docMk/>
          <pc:sldMk cId="4109526570" sldId="267"/>
        </pc:sldMkLst>
      </pc:sldChg>
      <pc:sldChg chg="modSp mod modNotes">
        <pc:chgData name="Megina Baker" userId="e9dd2941-2cdf-4f0b-895b-28c1f961bd78" providerId="ADAL" clId="{8E0295CB-5F47-7846-93CC-A3AFEF7D92C4}" dt="2021-10-25T20:04:40.052" v="1"/>
        <pc:sldMkLst>
          <pc:docMk/>
          <pc:sldMk cId="1410509264" sldId="287"/>
        </pc:sldMkLst>
        <pc:spChg chg="mod">
          <ac:chgData name="Megina Baker" userId="e9dd2941-2cdf-4f0b-895b-28c1f961bd78" providerId="ADAL" clId="{8E0295CB-5F47-7846-93CC-A3AFEF7D92C4}" dt="2021-10-25T20:04:40.052" v="1"/>
          <ac:spMkLst>
            <pc:docMk/>
            <pc:sldMk cId="1410509264" sldId="287"/>
            <ac:spMk id="2" creationId="{00000000-0000-0000-0000-000000000000}"/>
          </ac:spMkLst>
        </pc:spChg>
        <pc:spChg chg="mod">
          <ac:chgData name="Megina Baker" userId="e9dd2941-2cdf-4f0b-895b-28c1f961bd78" providerId="ADAL" clId="{8E0295CB-5F47-7846-93CC-A3AFEF7D92C4}" dt="2021-10-25T20:04:40.052" v="1"/>
          <ac:spMkLst>
            <pc:docMk/>
            <pc:sldMk cId="1410509264" sldId="287"/>
            <ac:spMk id="22" creationId="{751660D8-EDCC-1845-AD81-4FE0AFC17F51}"/>
          </ac:spMkLst>
        </pc:spChg>
        <pc:spChg chg="mod">
          <ac:chgData name="Megina Baker" userId="e9dd2941-2cdf-4f0b-895b-28c1f961bd78" providerId="ADAL" clId="{8E0295CB-5F47-7846-93CC-A3AFEF7D92C4}" dt="2021-10-25T20:04:40.052" v="1"/>
          <ac:spMkLst>
            <pc:docMk/>
            <pc:sldMk cId="1410509264" sldId="287"/>
            <ac:spMk id="24" creationId="{7E1E3ADC-DBB8-C14B-B32E-40F2924AAC51}"/>
          </ac:spMkLst>
        </pc:spChg>
      </pc:sldChg>
      <pc:sldMasterChg chg="modSp modSldLayout">
        <pc:chgData name="Megina Baker" userId="e9dd2941-2cdf-4f0b-895b-28c1f961bd78" providerId="ADAL" clId="{8E0295CB-5F47-7846-93CC-A3AFEF7D92C4}" dt="2021-10-25T20:04:40.052" v="1"/>
        <pc:sldMasterMkLst>
          <pc:docMk/>
          <pc:sldMasterMk cId="972842405" sldId="2147483648"/>
        </pc:sldMasterMkLst>
        <pc:spChg chg="mod">
          <ac:chgData name="Megina Baker" userId="e9dd2941-2cdf-4f0b-895b-28c1f961bd78" providerId="ADAL" clId="{8E0295CB-5F47-7846-93CC-A3AFEF7D92C4}" dt="2021-10-25T20:04:40.052" v="1"/>
          <ac:spMkLst>
            <pc:docMk/>
            <pc:sldMasterMk cId="972842405" sldId="2147483648"/>
            <ac:spMk id="2"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ac:spMk id="3"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ac:spMk id="4"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ac:spMk id="5"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ac:spMk id="6" creationId="{00000000-0000-0000-0000-000000000000}"/>
          </ac:spMkLst>
        </pc:spChg>
        <pc:sldLayoutChg chg="modSp">
          <pc:chgData name="Megina Baker" userId="e9dd2941-2cdf-4f0b-895b-28c1f961bd78" providerId="ADAL" clId="{8E0295CB-5F47-7846-93CC-A3AFEF7D92C4}" dt="2021-10-25T20:04:40.052" v="1"/>
          <pc:sldLayoutMkLst>
            <pc:docMk/>
            <pc:sldMasterMk cId="972842405" sldId="2147483648"/>
            <pc:sldLayoutMk cId="2035202803" sldId="2147483649"/>
          </pc:sldLayoutMkLst>
          <pc:spChg chg="mod">
            <ac:chgData name="Megina Baker" userId="e9dd2941-2cdf-4f0b-895b-28c1f961bd78" providerId="ADAL" clId="{8E0295CB-5F47-7846-93CC-A3AFEF7D92C4}" dt="2021-10-25T20:04:40.052" v="1"/>
            <ac:spMkLst>
              <pc:docMk/>
              <pc:sldMasterMk cId="972842405" sldId="2147483648"/>
              <pc:sldLayoutMk cId="2035202803" sldId="2147483649"/>
              <ac:spMk id="2"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2035202803" sldId="2147483649"/>
              <ac:spMk id="3" creationId="{00000000-0000-0000-0000-000000000000}"/>
            </ac:spMkLst>
          </pc:spChg>
        </pc:sldLayoutChg>
        <pc:sldLayoutChg chg="modSp">
          <pc:chgData name="Megina Baker" userId="e9dd2941-2cdf-4f0b-895b-28c1f961bd78" providerId="ADAL" clId="{8E0295CB-5F47-7846-93CC-A3AFEF7D92C4}" dt="2021-10-25T20:04:40.052" v="1"/>
          <pc:sldLayoutMkLst>
            <pc:docMk/>
            <pc:sldMasterMk cId="972842405" sldId="2147483648"/>
            <pc:sldLayoutMk cId="1088091198" sldId="2147483651"/>
          </pc:sldLayoutMkLst>
          <pc:spChg chg="mod">
            <ac:chgData name="Megina Baker" userId="e9dd2941-2cdf-4f0b-895b-28c1f961bd78" providerId="ADAL" clId="{8E0295CB-5F47-7846-93CC-A3AFEF7D92C4}" dt="2021-10-25T20:04:40.052" v="1"/>
            <ac:spMkLst>
              <pc:docMk/>
              <pc:sldMasterMk cId="972842405" sldId="2147483648"/>
              <pc:sldLayoutMk cId="1088091198" sldId="2147483651"/>
              <ac:spMk id="2"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1088091198" sldId="2147483651"/>
              <ac:spMk id="3" creationId="{00000000-0000-0000-0000-000000000000}"/>
            </ac:spMkLst>
          </pc:spChg>
        </pc:sldLayoutChg>
        <pc:sldLayoutChg chg="modSp">
          <pc:chgData name="Megina Baker" userId="e9dd2941-2cdf-4f0b-895b-28c1f961bd78" providerId="ADAL" clId="{8E0295CB-5F47-7846-93CC-A3AFEF7D92C4}" dt="2021-10-25T20:04:40.052" v="1"/>
          <pc:sldLayoutMkLst>
            <pc:docMk/>
            <pc:sldMasterMk cId="972842405" sldId="2147483648"/>
            <pc:sldLayoutMk cId="869935073" sldId="2147483652"/>
          </pc:sldLayoutMkLst>
          <pc:spChg chg="mod">
            <ac:chgData name="Megina Baker" userId="e9dd2941-2cdf-4f0b-895b-28c1f961bd78" providerId="ADAL" clId="{8E0295CB-5F47-7846-93CC-A3AFEF7D92C4}" dt="2021-10-25T20:04:40.052" v="1"/>
            <ac:spMkLst>
              <pc:docMk/>
              <pc:sldMasterMk cId="972842405" sldId="2147483648"/>
              <pc:sldLayoutMk cId="869935073" sldId="2147483652"/>
              <ac:spMk id="3"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869935073" sldId="2147483652"/>
              <ac:spMk id="4" creationId="{00000000-0000-0000-0000-000000000000}"/>
            </ac:spMkLst>
          </pc:spChg>
        </pc:sldLayoutChg>
        <pc:sldLayoutChg chg="modSp">
          <pc:chgData name="Megina Baker" userId="e9dd2941-2cdf-4f0b-895b-28c1f961bd78" providerId="ADAL" clId="{8E0295CB-5F47-7846-93CC-A3AFEF7D92C4}" dt="2021-10-25T20:04:40.052" v="1"/>
          <pc:sldLayoutMkLst>
            <pc:docMk/>
            <pc:sldMasterMk cId="972842405" sldId="2147483648"/>
            <pc:sldLayoutMk cId="169770207" sldId="2147483653"/>
          </pc:sldLayoutMkLst>
          <pc:spChg chg="mod">
            <ac:chgData name="Megina Baker" userId="e9dd2941-2cdf-4f0b-895b-28c1f961bd78" providerId="ADAL" clId="{8E0295CB-5F47-7846-93CC-A3AFEF7D92C4}" dt="2021-10-25T20:04:40.052" v="1"/>
            <ac:spMkLst>
              <pc:docMk/>
              <pc:sldMasterMk cId="972842405" sldId="2147483648"/>
              <pc:sldLayoutMk cId="169770207" sldId="2147483653"/>
              <ac:spMk id="3"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169770207" sldId="2147483653"/>
              <ac:spMk id="4"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169770207" sldId="2147483653"/>
              <ac:spMk id="5"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169770207" sldId="2147483653"/>
              <ac:spMk id="6" creationId="{00000000-0000-0000-0000-000000000000}"/>
            </ac:spMkLst>
          </pc:spChg>
        </pc:sldLayoutChg>
        <pc:sldLayoutChg chg="modSp">
          <pc:chgData name="Megina Baker" userId="e9dd2941-2cdf-4f0b-895b-28c1f961bd78" providerId="ADAL" clId="{8E0295CB-5F47-7846-93CC-A3AFEF7D92C4}" dt="2021-10-25T20:04:40.052" v="1"/>
          <pc:sldLayoutMkLst>
            <pc:docMk/>
            <pc:sldMasterMk cId="972842405" sldId="2147483648"/>
            <pc:sldLayoutMk cId="1929765455" sldId="2147483656"/>
          </pc:sldLayoutMkLst>
          <pc:spChg chg="mod">
            <ac:chgData name="Megina Baker" userId="e9dd2941-2cdf-4f0b-895b-28c1f961bd78" providerId="ADAL" clId="{8E0295CB-5F47-7846-93CC-A3AFEF7D92C4}" dt="2021-10-25T20:04:40.052" v="1"/>
            <ac:spMkLst>
              <pc:docMk/>
              <pc:sldMasterMk cId="972842405" sldId="2147483648"/>
              <pc:sldLayoutMk cId="1929765455" sldId="2147483656"/>
              <ac:spMk id="2"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1929765455" sldId="2147483656"/>
              <ac:spMk id="3"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1929765455" sldId="2147483656"/>
              <ac:spMk id="4" creationId="{00000000-0000-0000-0000-000000000000}"/>
            </ac:spMkLst>
          </pc:spChg>
        </pc:sldLayoutChg>
        <pc:sldLayoutChg chg="modSp">
          <pc:chgData name="Megina Baker" userId="e9dd2941-2cdf-4f0b-895b-28c1f961bd78" providerId="ADAL" clId="{8E0295CB-5F47-7846-93CC-A3AFEF7D92C4}" dt="2021-10-25T20:04:40.052" v="1"/>
          <pc:sldLayoutMkLst>
            <pc:docMk/>
            <pc:sldMasterMk cId="972842405" sldId="2147483648"/>
            <pc:sldLayoutMk cId="2748461188" sldId="2147483657"/>
          </pc:sldLayoutMkLst>
          <pc:spChg chg="mod">
            <ac:chgData name="Megina Baker" userId="e9dd2941-2cdf-4f0b-895b-28c1f961bd78" providerId="ADAL" clId="{8E0295CB-5F47-7846-93CC-A3AFEF7D92C4}" dt="2021-10-25T20:04:40.052" v="1"/>
            <ac:spMkLst>
              <pc:docMk/>
              <pc:sldMasterMk cId="972842405" sldId="2147483648"/>
              <pc:sldLayoutMk cId="2748461188" sldId="2147483657"/>
              <ac:spMk id="2"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2748461188" sldId="2147483657"/>
              <ac:spMk id="3"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2748461188" sldId="2147483657"/>
              <ac:spMk id="4" creationId="{00000000-0000-0000-0000-000000000000}"/>
            </ac:spMkLst>
          </pc:spChg>
        </pc:sldLayoutChg>
        <pc:sldLayoutChg chg="modSp">
          <pc:chgData name="Megina Baker" userId="e9dd2941-2cdf-4f0b-895b-28c1f961bd78" providerId="ADAL" clId="{8E0295CB-5F47-7846-93CC-A3AFEF7D92C4}" dt="2021-10-25T20:04:40.052" v="1"/>
          <pc:sldLayoutMkLst>
            <pc:docMk/>
            <pc:sldMasterMk cId="972842405" sldId="2147483648"/>
            <pc:sldLayoutMk cId="3183725045" sldId="2147483659"/>
          </pc:sldLayoutMkLst>
          <pc:spChg chg="mod">
            <ac:chgData name="Megina Baker" userId="e9dd2941-2cdf-4f0b-895b-28c1f961bd78" providerId="ADAL" clId="{8E0295CB-5F47-7846-93CC-A3AFEF7D92C4}" dt="2021-10-25T20:04:40.052" v="1"/>
            <ac:spMkLst>
              <pc:docMk/>
              <pc:sldMasterMk cId="972842405" sldId="2147483648"/>
              <pc:sldLayoutMk cId="3183725045" sldId="2147483659"/>
              <ac:spMk id="2" creationId="{00000000-0000-0000-0000-000000000000}"/>
            </ac:spMkLst>
          </pc:spChg>
          <pc:spChg chg="mod">
            <ac:chgData name="Megina Baker" userId="e9dd2941-2cdf-4f0b-895b-28c1f961bd78" providerId="ADAL" clId="{8E0295CB-5F47-7846-93CC-A3AFEF7D92C4}" dt="2021-10-25T20:04:40.052" v="1"/>
            <ac:spMkLst>
              <pc:docMk/>
              <pc:sldMasterMk cId="972842405" sldId="2147483648"/>
              <pc:sldLayoutMk cId="3183725045" sldId="2147483659"/>
              <ac:spMk id="3" creationId="{00000000-0000-0000-0000-000000000000}"/>
            </ac:spMkLst>
          </pc:spChg>
        </pc:sldLayoutChg>
        <pc:sldLayoutChg chg="modSp">
          <pc:chgData name="Megina Baker" userId="e9dd2941-2cdf-4f0b-895b-28c1f961bd78" providerId="ADAL" clId="{8E0295CB-5F47-7846-93CC-A3AFEF7D92C4}" dt="2021-10-25T20:04:40.052" v="1"/>
          <pc:sldLayoutMkLst>
            <pc:docMk/>
            <pc:sldMasterMk cId="972842405" sldId="2147483648"/>
            <pc:sldLayoutMk cId="3077639634" sldId="2147483660"/>
          </pc:sldLayoutMkLst>
          <pc:spChg chg="mod">
            <ac:chgData name="Megina Baker" userId="e9dd2941-2cdf-4f0b-895b-28c1f961bd78" providerId="ADAL" clId="{8E0295CB-5F47-7846-93CC-A3AFEF7D92C4}" dt="2021-10-25T20:04:40.052" v="1"/>
            <ac:spMkLst>
              <pc:docMk/>
              <pc:sldMasterMk cId="972842405" sldId="2147483648"/>
              <pc:sldLayoutMk cId="3077639634" sldId="2147483660"/>
              <ac:spMk id="3" creationId="{00000000-0000-0000-0000-000000000000}"/>
            </ac:spMkLst>
          </pc:spChg>
        </pc:sldLayoutChg>
      </pc:sldMasterChg>
    </pc:docChg>
  </pc:docChgLst>
  <pc:docChgLst>
    <pc:chgData name="Riecken, Matthew Christ" userId="S::matthew_riecken@harvard.edu::fe0c920c-b6e4-4149-9161-059c916e68f4" providerId="AD" clId="Web-{0A995F51-3E21-0EDB-FC0B-69386013C802}"/>
    <pc:docChg chg="modSld">
      <pc:chgData name="Riecken, Matthew Christ" userId="S::matthew_riecken@harvard.edu::fe0c920c-b6e4-4149-9161-059c916e68f4" providerId="AD" clId="Web-{0A995F51-3E21-0EDB-FC0B-69386013C802}" dt="2023-01-18T20:14:48.099" v="0"/>
      <pc:docMkLst>
        <pc:docMk/>
      </pc:docMkLst>
      <pc:sldChg chg="addSp">
        <pc:chgData name="Riecken, Matthew Christ" userId="S::matthew_riecken@harvard.edu::fe0c920c-b6e4-4149-9161-059c916e68f4" providerId="AD" clId="Web-{0A995F51-3E21-0EDB-FC0B-69386013C802}" dt="2023-01-18T20:14:48.099" v="0"/>
        <pc:sldMkLst>
          <pc:docMk/>
          <pc:sldMk cId="2768059944" sldId="257"/>
        </pc:sldMkLst>
        <pc:spChg chg="add">
          <ac:chgData name="Riecken, Matthew Christ" userId="S::matthew_riecken@harvard.edu::fe0c920c-b6e4-4149-9161-059c916e68f4" providerId="AD" clId="Web-{0A995F51-3E21-0EDB-FC0B-69386013C802}" dt="2023-01-18T20:14:48.099" v="0"/>
          <ac:spMkLst>
            <pc:docMk/>
            <pc:sldMk cId="2768059944" sldId="257"/>
            <ac:spMk id="4" creationId="{987B716B-B07B-94DA-806A-0F9566E4CE2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EAFCF2-D47F-CC45-A5ED-46070F52F506}" type="datetimeFigureOut">
              <a:rPr lang="en-US" smtClean="0"/>
              <a:t>3/7/23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CCDF4-72E5-374A-961E-8EEA7D19D564}" type="slidenum">
              <a:rPr lang="en-US" smtClean="0"/>
              <a:t>‹#›</a:t>
            </a:fld>
            <a:endParaRPr lang="en-US"/>
          </a:p>
        </p:txBody>
      </p:sp>
    </p:spTree>
    <p:extLst>
      <p:ext uri="{BB962C8B-B14F-4D97-AF65-F5344CB8AC3E}">
        <p14:creationId xmlns:p14="http://schemas.microsoft.com/office/powerpoint/2010/main" val="40719347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After the gallery walk, using a “connect-extend-try” thinking routine and some time for individual reflection (see this and following 2 slides).</a:t>
            </a:r>
          </a:p>
          <a:p>
            <a:r>
              <a:rPr lang="en-US" dirty="0"/>
              <a:t>Students can write down their reflections and then pair-share with each other.  Could share out just the “try” with a small group or whole class</a:t>
            </a:r>
          </a:p>
        </p:txBody>
      </p:sp>
      <p:sp>
        <p:nvSpPr>
          <p:cNvPr id="4" name="Slide Number Placeholder 3"/>
          <p:cNvSpPr>
            <a:spLocks noGrp="1"/>
          </p:cNvSpPr>
          <p:nvPr>
            <p:ph type="sldNum" sz="quarter" idx="5"/>
          </p:nvPr>
        </p:nvSpPr>
        <p:spPr/>
        <p:txBody>
          <a:bodyPr/>
          <a:lstStyle/>
          <a:p>
            <a:fld id="{4AECCDF4-72E5-374A-961E-8EEA7D19D564}" type="slidenum">
              <a:rPr lang="en-US" smtClean="0"/>
              <a:t>2</a:t>
            </a:fld>
            <a:endParaRPr lang="en-US"/>
          </a:p>
        </p:txBody>
      </p:sp>
    </p:spTree>
    <p:extLst>
      <p:ext uri="{BB962C8B-B14F-4D97-AF65-F5344CB8AC3E}">
        <p14:creationId xmlns:p14="http://schemas.microsoft.com/office/powerpoint/2010/main" val="3728546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ECCDF4-72E5-374A-961E-8EEA7D19D564}" type="slidenum">
              <a:rPr lang="en-US" smtClean="0"/>
              <a:t>3</a:t>
            </a:fld>
            <a:endParaRPr lang="en-US"/>
          </a:p>
        </p:txBody>
      </p:sp>
    </p:spTree>
    <p:extLst>
      <p:ext uri="{BB962C8B-B14F-4D97-AF65-F5344CB8AC3E}">
        <p14:creationId xmlns:p14="http://schemas.microsoft.com/office/powerpoint/2010/main" val="2212154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eaLnBrk="0" fontAlgn="base" hangingPunct="0">
              <a:spcBef>
                <a:spcPct val="0"/>
              </a:spcBef>
              <a:spcAft>
                <a:spcPct val="0"/>
              </a:spcAft>
            </a:pPr>
            <a:endParaRPr lang="en-US" altLang="en-DK" sz="1000" dirty="0"/>
          </a:p>
          <a:p>
            <a:pPr lvl="0" eaLnBrk="0" fontAlgn="base" hangingPunct="0">
              <a:spcBef>
                <a:spcPct val="0"/>
              </a:spcBef>
              <a:spcAft>
                <a:spcPct val="0"/>
              </a:spcAft>
              <a:buFontTx/>
              <a:buChar char="•"/>
            </a:pPr>
            <a:r>
              <a:rPr lang="en-US" altLang="en-DK" dirty="0">
                <a:latin typeface="Montserrat" pitchFamily="2" charset="77"/>
                <a:ea typeface="Cambria" panose="02040503050406030204" pitchFamily="18" charset="0"/>
                <a:cs typeface="Times New Roman" panose="02020603050405020304" pitchFamily="18" charset="0"/>
              </a:rPr>
              <a:t>HOW educators can promote play and playful learning in schools, including practices and strategies for teaching and assessing learning through play</a:t>
            </a:r>
            <a:endParaRPr lang="en-US" altLang="en-DK" sz="1000" dirty="0"/>
          </a:p>
          <a:p>
            <a:pPr lvl="0" eaLnBrk="0" fontAlgn="base" hangingPunct="0">
              <a:spcBef>
                <a:spcPct val="0"/>
              </a:spcBef>
              <a:spcAft>
                <a:spcPct val="0"/>
              </a:spcAft>
              <a:buFontTx/>
              <a:buChar char="•"/>
            </a:pPr>
            <a:r>
              <a:rPr lang="en-US" altLang="en-DK" dirty="0">
                <a:latin typeface="Montserrat" pitchFamily="2" charset="77"/>
                <a:ea typeface="Cambria" panose="02040503050406030204" pitchFamily="18" charset="0"/>
                <a:cs typeface="Times New Roman" panose="02020603050405020304" pitchFamily="18" charset="0"/>
              </a:rPr>
              <a:t>to understand and address social justice and equity issues associated with learning through play through teacher research and equity-centered teaching</a:t>
            </a:r>
            <a:endParaRPr lang="en-US" altLang="en-DK" sz="1000" dirty="0"/>
          </a:p>
          <a:p>
            <a:pPr lvl="0" eaLnBrk="0" fontAlgn="base" hangingPunct="0">
              <a:spcBef>
                <a:spcPct val="0"/>
              </a:spcBef>
              <a:spcAft>
                <a:spcPct val="0"/>
              </a:spcAft>
              <a:buFontTx/>
              <a:buChar char="•"/>
            </a:pPr>
            <a:r>
              <a:rPr lang="en-US" altLang="en-DK" dirty="0">
                <a:latin typeface="Montserrat" pitchFamily="2" charset="77"/>
                <a:ea typeface="Cambria" panose="02040503050406030204" pitchFamily="18" charset="0"/>
                <a:cs typeface="Times New Roman" panose="02020603050405020304" pitchFamily="18" charset="0"/>
              </a:rPr>
              <a:t>to advocate for play as critical to children</a:t>
            </a:r>
            <a:r>
              <a:rPr lang="en-US" altLang="en-DK" dirty="0">
                <a:latin typeface="Cambria" panose="02040503050406030204" pitchFamily="18" charset="0"/>
                <a:ea typeface="Cambria" panose="02040503050406030204" pitchFamily="18" charset="0"/>
                <a:cs typeface="Times New Roman" panose="02020603050405020304" pitchFamily="18" charset="0"/>
              </a:rPr>
              <a:t>’</a:t>
            </a:r>
            <a:r>
              <a:rPr lang="en-US" altLang="en-DK" dirty="0">
                <a:latin typeface="Montserrat" pitchFamily="2" charset="77"/>
                <a:ea typeface="Cambria" panose="02040503050406030204" pitchFamily="18" charset="0"/>
                <a:cs typeface="Times New Roman" panose="02020603050405020304" pitchFamily="18" charset="0"/>
              </a:rPr>
              <a:t>s development and learning in schools</a:t>
            </a:r>
            <a:endParaRPr lang="en-US" altLang="en-DK" sz="1000" dirty="0"/>
          </a:p>
          <a:p>
            <a:endParaRPr lang="da-DK" dirty="0"/>
          </a:p>
          <a:p>
            <a:endParaRPr lang="da-DK" dirty="0"/>
          </a:p>
          <a:p>
            <a:r>
              <a:rPr lang="da-DK" dirty="0" err="1"/>
              <a:t>Here’s</a:t>
            </a:r>
            <a:r>
              <a:rPr lang="da-DK" dirty="0"/>
              <a:t> a chance to </a:t>
            </a:r>
            <a:r>
              <a:rPr lang="da-DK" dirty="0" err="1"/>
              <a:t>revisit</a:t>
            </a:r>
            <a:r>
              <a:rPr lang="da-DK" dirty="0"/>
              <a:t> the </a:t>
            </a:r>
            <a:r>
              <a:rPr lang="da-DK" dirty="0" err="1"/>
              <a:t>course</a:t>
            </a:r>
            <a:r>
              <a:rPr lang="da-DK" dirty="0"/>
              <a:t> </a:t>
            </a:r>
            <a:r>
              <a:rPr lang="da-DK" dirty="0" err="1"/>
              <a:t>goals</a:t>
            </a:r>
            <a:r>
              <a:rPr lang="da-DK" dirty="0"/>
              <a:t>, and </a:t>
            </a:r>
            <a:r>
              <a:rPr lang="da-DK" dirty="0" err="1"/>
              <a:t>invite</a:t>
            </a:r>
            <a:r>
              <a:rPr lang="da-DK" dirty="0"/>
              <a:t> students to </a:t>
            </a:r>
            <a:r>
              <a:rPr lang="da-DK" dirty="0" err="1"/>
              <a:t>reflect</a:t>
            </a:r>
            <a:r>
              <a:rPr lang="da-DK" dirty="0"/>
              <a:t> on </a:t>
            </a:r>
            <a:r>
              <a:rPr lang="da-DK" dirty="0" err="1"/>
              <a:t>what</a:t>
            </a:r>
            <a:r>
              <a:rPr lang="da-DK" dirty="0"/>
              <a:t> </a:t>
            </a:r>
            <a:r>
              <a:rPr lang="da-DK" dirty="0" err="1"/>
              <a:t>they</a:t>
            </a:r>
            <a:r>
              <a:rPr lang="da-DK" dirty="0"/>
              <a:t> have </a:t>
            </a:r>
            <a:r>
              <a:rPr lang="da-DK" dirty="0" err="1"/>
              <a:t>learned</a:t>
            </a:r>
            <a:endParaRPr lang="da-DK" dirty="0"/>
          </a:p>
        </p:txBody>
      </p:sp>
      <p:sp>
        <p:nvSpPr>
          <p:cNvPr id="4" name="Slide Number Placeholder 3"/>
          <p:cNvSpPr>
            <a:spLocks noGrp="1"/>
          </p:cNvSpPr>
          <p:nvPr>
            <p:ph type="sldNum" sz="quarter" idx="10"/>
          </p:nvPr>
        </p:nvSpPr>
        <p:spPr/>
        <p:txBody>
          <a:bodyPr/>
          <a:lstStyle/>
          <a:p>
            <a:fld id="{0DB9A84A-733A-0C47-AC2B-F0C70F83A7E9}" type="slidenum">
              <a:rPr lang="en-US" smtClean="0"/>
              <a:t>5</a:t>
            </a:fld>
            <a:endParaRPr lang="en-US"/>
          </a:p>
        </p:txBody>
      </p:sp>
    </p:spTree>
    <p:extLst>
      <p:ext uri="{BB962C8B-B14F-4D97-AF65-F5344CB8AC3E}">
        <p14:creationId xmlns:p14="http://schemas.microsoft.com/office/powerpoint/2010/main" val="41262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 powerful quote about play to keep in mind going forward – switch out with another quote if you prefer</a:t>
            </a:r>
          </a:p>
        </p:txBody>
      </p:sp>
      <p:sp>
        <p:nvSpPr>
          <p:cNvPr id="4" name="Slide Number Placeholder 3"/>
          <p:cNvSpPr>
            <a:spLocks noGrp="1"/>
          </p:cNvSpPr>
          <p:nvPr>
            <p:ph type="sldNum" sz="quarter" idx="5"/>
          </p:nvPr>
        </p:nvSpPr>
        <p:spPr/>
        <p:txBody>
          <a:bodyPr/>
          <a:lstStyle/>
          <a:p>
            <a:fld id="{4AECCDF4-72E5-374A-961E-8EEA7D19D564}" type="slidenum">
              <a:rPr lang="en-US" smtClean="0"/>
              <a:t>6</a:t>
            </a:fld>
            <a:endParaRPr lang="en-US"/>
          </a:p>
        </p:txBody>
      </p:sp>
    </p:spTree>
    <p:extLst>
      <p:ext uri="{BB962C8B-B14F-4D97-AF65-F5344CB8AC3E}">
        <p14:creationId xmlns:p14="http://schemas.microsoft.com/office/powerpoint/2010/main" val="2736549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This is a strategy for students to provide some feedback to you on the course.  They can jot down on a piece of paper or post-it, or use a digital platform for feedback</a:t>
            </a:r>
          </a:p>
        </p:txBody>
      </p:sp>
      <p:sp>
        <p:nvSpPr>
          <p:cNvPr id="4" name="Slide Number Placeholder 3"/>
          <p:cNvSpPr>
            <a:spLocks noGrp="1"/>
          </p:cNvSpPr>
          <p:nvPr>
            <p:ph type="sldNum" sz="quarter" idx="5"/>
          </p:nvPr>
        </p:nvSpPr>
        <p:spPr/>
        <p:txBody>
          <a:bodyPr/>
          <a:lstStyle/>
          <a:p>
            <a:fld id="{4AECCDF4-72E5-374A-961E-8EEA7D19D564}" type="slidenum">
              <a:rPr lang="en-US" smtClean="0"/>
              <a:t>8</a:t>
            </a:fld>
            <a:endParaRPr lang="en-US"/>
          </a:p>
        </p:txBody>
      </p:sp>
    </p:spTree>
    <p:extLst>
      <p:ext uri="{BB962C8B-B14F-4D97-AF65-F5344CB8AC3E}">
        <p14:creationId xmlns:p14="http://schemas.microsoft.com/office/powerpoint/2010/main" val="3991052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C36CC4B-51E3-C541-9CC6-D85179F4157B}"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203520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36CC4B-51E3-C541-9CC6-D85179F4157B}"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238916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36CC4B-51E3-C541-9CC6-D85179F4157B}"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3183725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3" name="Title 64"/>
          <p:cNvSpPr>
            <a:spLocks noGrp="1"/>
          </p:cNvSpPr>
          <p:nvPr>
            <p:ph type="title"/>
          </p:nvPr>
        </p:nvSpPr>
        <p:spPr>
          <a:xfrm>
            <a:off x="1790700" y="1042859"/>
            <a:ext cx="8610600" cy="495486"/>
          </a:xfrm>
          <a:prstGeom prst="rect">
            <a:avLst/>
          </a:prstGeom>
        </p:spPr>
        <p:txBody>
          <a:bodyPr/>
          <a:lstStyle>
            <a:lvl1pPr algn="ctr">
              <a:defRPr sz="2400" b="0" i="0">
                <a:latin typeface="Montserrat Medium" pitchFamily="2" charset="77"/>
                <a:ea typeface="Montserrat Medium" pitchFamily="2" charset="77"/>
                <a:cs typeface="Montserrat Medium" pitchFamily="2" charset="77"/>
              </a:defRPr>
            </a:lvl1pPr>
          </a:lstStyle>
          <a:p>
            <a:r>
              <a:rPr lang="en-US" dirty="0"/>
              <a:t>Click to edit Master title style</a:t>
            </a:r>
          </a:p>
        </p:txBody>
      </p:sp>
    </p:spTree>
    <p:extLst>
      <p:ext uri="{BB962C8B-B14F-4D97-AF65-F5344CB8AC3E}">
        <p14:creationId xmlns:p14="http://schemas.microsoft.com/office/powerpoint/2010/main" val="30776396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120" userDrawn="1">
          <p15:clr>
            <a:srgbClr val="FBAE40"/>
          </p15:clr>
        </p15:guide>
        <p15:guide id="3" pos="1504" userDrawn="1">
          <p15:clr>
            <a:srgbClr val="FBAE40"/>
          </p15:clr>
        </p15:guide>
        <p15:guide id="4" pos="8736" userDrawn="1">
          <p15:clr>
            <a:srgbClr val="FBAE40"/>
          </p15:clr>
        </p15:guide>
        <p15:guide id="5" orient="horz" pos="480" userDrawn="1">
          <p15:clr>
            <a:srgbClr val="FBAE40"/>
          </p15:clr>
        </p15:guide>
        <p15:guide id="6" orient="horz"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36CC4B-51E3-C541-9CC6-D85179F4157B}"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51238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36CC4B-51E3-C541-9CC6-D85179F4157B}"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1088091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36CC4B-51E3-C541-9CC6-D85179F4157B}" type="datetimeFigureOut">
              <a:rPr lang="en-US" smtClean="0"/>
              <a:t>3/7/23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86993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36CC4B-51E3-C541-9CC6-D85179F4157B}" type="datetimeFigureOut">
              <a:rPr lang="en-US" smtClean="0"/>
              <a:t>3/7/23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16977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36CC4B-51E3-C541-9CC6-D85179F4157B}" type="datetimeFigureOut">
              <a:rPr lang="en-US" smtClean="0"/>
              <a:t>3/7/23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456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6CC4B-51E3-C541-9CC6-D85179F4157B}" type="datetimeFigureOut">
              <a:rPr lang="en-US" smtClean="0"/>
              <a:t>3/7/23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250781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36CC4B-51E3-C541-9CC6-D85179F4157B}" type="datetimeFigureOut">
              <a:rPr lang="en-US" smtClean="0"/>
              <a:t>3/7/23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192976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36CC4B-51E3-C541-9CC6-D85179F4157B}" type="datetimeFigureOut">
              <a:rPr lang="en-US" smtClean="0"/>
              <a:t>3/7/23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A28EA-FDD5-6E40-9B3D-8AC95C17C14C}" type="slidenum">
              <a:rPr lang="en-US" smtClean="0"/>
              <a:t>‹#›</a:t>
            </a:fld>
            <a:endParaRPr lang="en-US"/>
          </a:p>
        </p:txBody>
      </p:sp>
    </p:spTree>
    <p:extLst>
      <p:ext uri="{BB962C8B-B14F-4D97-AF65-F5344CB8AC3E}">
        <p14:creationId xmlns:p14="http://schemas.microsoft.com/office/powerpoint/2010/main" val="2748461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6CC4B-51E3-C541-9CC6-D85179F4157B}" type="datetimeFigureOut">
              <a:rPr lang="en-US" smtClean="0"/>
              <a:t>3/7/23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A28EA-FDD5-6E40-9B3D-8AC95C17C14C}" type="slidenum">
              <a:rPr lang="en-US" smtClean="0"/>
              <a:t>‹#›</a:t>
            </a:fld>
            <a:endParaRPr lang="en-US"/>
          </a:p>
        </p:txBody>
      </p:sp>
    </p:spTree>
    <p:extLst>
      <p:ext uri="{BB962C8B-B14F-4D97-AF65-F5344CB8AC3E}">
        <p14:creationId xmlns:p14="http://schemas.microsoft.com/office/powerpoint/2010/main" val="972842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Gallery Walk</a:t>
            </a:r>
          </a:p>
        </p:txBody>
      </p:sp>
      <p:sp>
        <p:nvSpPr>
          <p:cNvPr id="3" name="Content Placeholder 2"/>
          <p:cNvSpPr>
            <a:spLocks noGrp="1"/>
          </p:cNvSpPr>
          <p:nvPr>
            <p:ph idx="1"/>
          </p:nvPr>
        </p:nvSpPr>
        <p:spPr/>
        <p:txBody>
          <a:bodyPr/>
          <a:lstStyle/>
          <a:p>
            <a:pPr lvl="0"/>
            <a:r>
              <a:rPr lang="en-US" dirty="0"/>
              <a:t>While reading, use post-its to offer the following feedback to  2-3 colleagues:</a:t>
            </a:r>
          </a:p>
          <a:p>
            <a:pPr lvl="1"/>
            <a:r>
              <a:rPr lang="en-US" dirty="0"/>
              <a:t>appreciations</a:t>
            </a:r>
          </a:p>
          <a:p>
            <a:pPr lvl="1"/>
            <a:r>
              <a:rPr lang="en-US" dirty="0"/>
              <a:t>puzzles/confusions</a:t>
            </a:r>
          </a:p>
          <a:p>
            <a:pPr lvl="1"/>
            <a:r>
              <a:rPr lang="en-US" dirty="0"/>
              <a:t>suggestions for making your research process and findings more clear</a:t>
            </a:r>
          </a:p>
          <a:p>
            <a:endParaRPr lang="en-US" dirty="0"/>
          </a:p>
        </p:txBody>
      </p:sp>
      <p:sp>
        <p:nvSpPr>
          <p:cNvPr id="4" name="TextBox 1">
            <a:extLst>
              <a:ext uri="{FF2B5EF4-FFF2-40B4-BE49-F238E27FC236}">
                <a16:creationId xmlns:a16="http://schemas.microsoft.com/office/drawing/2014/main" id="{987B716B-B07B-94DA-806A-0F9566E4CE26}"/>
              </a:ext>
            </a:extLst>
          </p:cNvPr>
          <p:cNvSpPr txBox="1"/>
          <p:nvPr/>
        </p:nvSpPr>
        <p:spPr>
          <a:xfrm>
            <a:off x="206188" y="6176681"/>
            <a:ext cx="11654117" cy="4001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spcBef>
                <a:spcPts val="0"/>
              </a:spcBef>
              <a:spcAft>
                <a:spcPts val="0"/>
              </a:spcAft>
            </a:pPr>
            <a:r>
              <a:rPr lang="en-US" sz="1000" dirty="0">
                <a:solidFill>
                  <a:srgbClr val="000000"/>
                </a:solidFill>
                <a:effectLst/>
                <a:latin typeface="Times New Roman" panose="02020603050405020304" pitchFamily="18" charset="0"/>
                <a:ea typeface="Times New Roman" panose="02020603050405020304" pitchFamily="18" charset="0"/>
              </a:rPr>
              <a:t>© 2023 President and Fellows of Harvard College. This work is licensed under </a:t>
            </a:r>
            <a:r>
              <a:rPr lang="en-US" sz="1000" u="sng" dirty="0">
                <a:solidFill>
                  <a:srgbClr val="0000FF"/>
                </a:solidFill>
                <a:effectLst/>
                <a:latin typeface="Times New Roman" panose="02020603050405020304" pitchFamily="18" charset="0"/>
                <a:ea typeface="Times New Roman" panose="02020603050405020304" pitchFamily="18" charset="0"/>
                <a:hlinkClick r:id="rId2"/>
              </a:rPr>
              <a:t>Creative Commons Attribution-NonCommercial-ShareAlike 4.0 International</a:t>
            </a:r>
            <a:r>
              <a:rPr lang="en-US" sz="1000" dirty="0">
                <a:solidFill>
                  <a:srgbClr val="000000"/>
                </a:solidFill>
                <a:effectLst/>
                <a:latin typeface="Times New Roman" panose="02020603050405020304" pitchFamily="18" charset="0"/>
                <a:ea typeface="Times New Roman" panose="02020603050405020304" pitchFamily="18" charset="0"/>
              </a:rPr>
              <a:t>. Funded by the LEGO Foundation, this resource was developed by Pedagogy of Play at Project </a:t>
            </a:r>
            <a:r>
              <a:rPr lang="en-US" sz="1000">
                <a:solidFill>
                  <a:srgbClr val="000000"/>
                </a:solidFill>
                <a:effectLst/>
                <a:latin typeface="Times New Roman" panose="02020603050405020304" pitchFamily="18" charset="0"/>
                <a:ea typeface="Times New Roman" panose="02020603050405020304" pitchFamily="18" charset="0"/>
              </a:rPr>
              <a:t>Zero.</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6805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Connect</a:t>
            </a:r>
          </a:p>
        </p:txBody>
      </p:sp>
      <p:sp>
        <p:nvSpPr>
          <p:cNvPr id="3" name="Content Placeholder 2"/>
          <p:cNvSpPr>
            <a:spLocks noGrp="1"/>
          </p:cNvSpPr>
          <p:nvPr>
            <p:ph idx="1"/>
          </p:nvPr>
        </p:nvSpPr>
        <p:spPr>
          <a:solidFill>
            <a:schemeClr val="accent5">
              <a:lumMod val="60000"/>
              <a:lumOff val="40000"/>
            </a:schemeClr>
          </a:solidFill>
        </p:spPr>
        <p:txBody>
          <a:bodyPr>
            <a:normAutofit/>
          </a:bodyPr>
          <a:lstStyle/>
          <a:p>
            <a:pPr marL="0" indent="0" algn="ctr">
              <a:buNone/>
            </a:pPr>
            <a:endParaRPr lang="en-US" sz="4000" dirty="0"/>
          </a:p>
          <a:p>
            <a:pPr marL="0" indent="0" algn="ctr">
              <a:buNone/>
            </a:pPr>
            <a:r>
              <a:rPr lang="en-US" sz="4000" b="1" dirty="0"/>
              <a:t>What connections are you making </a:t>
            </a:r>
            <a:r>
              <a:rPr lang="en-US" sz="4000" dirty="0"/>
              <a:t>between your own question/documentation and that of your colleagues? </a:t>
            </a:r>
          </a:p>
        </p:txBody>
      </p:sp>
    </p:spTree>
    <p:extLst>
      <p:ext uri="{BB962C8B-B14F-4D97-AF65-F5344CB8AC3E}">
        <p14:creationId xmlns:p14="http://schemas.microsoft.com/office/powerpoint/2010/main" val="2822116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Extend</a:t>
            </a:r>
          </a:p>
        </p:txBody>
      </p:sp>
      <p:sp>
        <p:nvSpPr>
          <p:cNvPr id="3" name="Content Placeholder 2"/>
          <p:cNvSpPr>
            <a:spLocks noGrp="1"/>
          </p:cNvSpPr>
          <p:nvPr>
            <p:ph idx="1"/>
          </p:nvPr>
        </p:nvSpPr>
        <p:spPr>
          <a:solidFill>
            <a:schemeClr val="accent4">
              <a:lumMod val="60000"/>
              <a:lumOff val="40000"/>
            </a:schemeClr>
          </a:solidFill>
        </p:spPr>
        <p:txBody>
          <a:bodyPr>
            <a:noAutofit/>
          </a:bodyPr>
          <a:lstStyle/>
          <a:p>
            <a:pPr marL="0" indent="0" algn="ctr">
              <a:buNone/>
            </a:pPr>
            <a:endParaRPr lang="en-US" sz="4000" dirty="0"/>
          </a:p>
          <a:p>
            <a:pPr marL="457200" lvl="1" indent="0">
              <a:buNone/>
            </a:pPr>
            <a:r>
              <a:rPr lang="en-US" sz="4000" dirty="0"/>
              <a:t>How does what you see here extend your thinking </a:t>
            </a:r>
            <a:r>
              <a:rPr lang="en-US" sz="4000" b="1" dirty="0"/>
              <a:t>about the role of play in child development</a:t>
            </a:r>
            <a:r>
              <a:rPr lang="en-US" sz="4000" dirty="0"/>
              <a:t>?  </a:t>
            </a:r>
          </a:p>
          <a:p>
            <a:pPr marL="457200" lvl="1" indent="0">
              <a:buNone/>
            </a:pPr>
            <a:r>
              <a:rPr lang="en-US" sz="4000" dirty="0"/>
              <a:t>What do you see that extends your own thinking </a:t>
            </a:r>
            <a:r>
              <a:rPr lang="en-US" sz="4000" b="1" dirty="0"/>
              <a:t>about your question</a:t>
            </a:r>
            <a:r>
              <a:rPr lang="en-US" sz="4000" dirty="0"/>
              <a:t>?</a:t>
            </a:r>
          </a:p>
        </p:txBody>
      </p:sp>
    </p:spTree>
    <p:extLst>
      <p:ext uri="{BB962C8B-B14F-4D97-AF65-F5344CB8AC3E}">
        <p14:creationId xmlns:p14="http://schemas.microsoft.com/office/powerpoint/2010/main" val="597976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Try</a:t>
            </a:r>
          </a:p>
        </p:txBody>
      </p:sp>
      <p:sp>
        <p:nvSpPr>
          <p:cNvPr id="3" name="Content Placeholder 2"/>
          <p:cNvSpPr>
            <a:spLocks noGrp="1"/>
          </p:cNvSpPr>
          <p:nvPr>
            <p:ph idx="1"/>
          </p:nvPr>
        </p:nvSpPr>
        <p:spPr>
          <a:solidFill>
            <a:schemeClr val="accent2">
              <a:lumMod val="60000"/>
              <a:lumOff val="40000"/>
            </a:schemeClr>
          </a:solidFill>
        </p:spPr>
        <p:txBody>
          <a:bodyPr/>
          <a:lstStyle/>
          <a:p>
            <a:pPr marL="0" indent="0" algn="ctr">
              <a:buNone/>
            </a:pPr>
            <a:endParaRPr lang="en-US" sz="4000" dirty="0"/>
          </a:p>
          <a:p>
            <a:pPr marL="0" indent="0" algn="ctr">
              <a:buNone/>
            </a:pPr>
            <a:r>
              <a:rPr lang="en-US" sz="4000" dirty="0"/>
              <a:t>Drawing on your own work and the work of others you have seen today, </a:t>
            </a:r>
            <a:r>
              <a:rPr lang="en-US" sz="4000" b="1" dirty="0"/>
              <a:t>what do you plan to try next </a:t>
            </a:r>
            <a:r>
              <a:rPr lang="en-US" sz="4000" dirty="0"/>
              <a:t>in your teaching or documentation practice? </a:t>
            </a:r>
          </a:p>
        </p:txBody>
      </p:sp>
    </p:spTree>
    <p:extLst>
      <p:ext uri="{BB962C8B-B14F-4D97-AF65-F5344CB8AC3E}">
        <p14:creationId xmlns:p14="http://schemas.microsoft.com/office/powerpoint/2010/main" val="112938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513" y="145596"/>
            <a:ext cx="7800975" cy="1510677"/>
          </a:xfrm>
        </p:spPr>
        <p:txBody>
          <a:bodyPr>
            <a:normAutofit/>
          </a:bodyPr>
          <a:lstStyle/>
          <a:p>
            <a:r>
              <a:rPr lang="en-US" altLang="en-DK" sz="3600" b="1" dirty="0"/>
              <a:t>Course Objectives</a:t>
            </a:r>
            <a:endParaRPr lang="en-US" sz="3600" b="1" dirty="0"/>
          </a:p>
        </p:txBody>
      </p:sp>
      <p:sp>
        <p:nvSpPr>
          <p:cNvPr id="22" name="Rectangle 21">
            <a:extLst>
              <a:ext uri="{FF2B5EF4-FFF2-40B4-BE49-F238E27FC236}">
                <a16:creationId xmlns:a16="http://schemas.microsoft.com/office/drawing/2014/main" id="{751660D8-EDCC-1845-AD81-4FE0AFC17F51}"/>
              </a:ext>
            </a:extLst>
          </p:cNvPr>
          <p:cNvSpPr/>
          <p:nvPr/>
        </p:nvSpPr>
        <p:spPr>
          <a:xfrm>
            <a:off x="1943997" y="1414734"/>
            <a:ext cx="8304006" cy="5032147"/>
          </a:xfrm>
          <a:prstGeom prst="rect">
            <a:avLst/>
          </a:prstGeom>
        </p:spPr>
        <p:txBody>
          <a:bodyPr wrap="square">
            <a:spAutoFit/>
          </a:bodyPr>
          <a:lstStyle/>
          <a:p>
            <a:pPr eaLnBrk="0" fontAlgn="base" hangingPunct="0">
              <a:spcBef>
                <a:spcPct val="0"/>
              </a:spcBef>
              <a:spcAft>
                <a:spcPts val="900"/>
              </a:spcAft>
            </a:pPr>
            <a:r>
              <a:rPr lang="en-US" altLang="en-DK" dirty="0">
                <a:latin typeface="Montserrat" pitchFamily="2" charset="77"/>
                <a:ea typeface="Cambria" panose="02040503050406030204" pitchFamily="18" charset="0"/>
                <a:cs typeface="Cambria" panose="02040503050406030204" pitchFamily="18" charset="0"/>
              </a:rPr>
              <a:t>Through this course, students will learn:</a:t>
            </a:r>
            <a:br>
              <a:rPr lang="en-US" altLang="en-DK" dirty="0">
                <a:latin typeface="Montserrat" pitchFamily="2" charset="77"/>
                <a:ea typeface="Cambria" panose="02040503050406030204" pitchFamily="18" charset="0"/>
                <a:cs typeface="Cambria" panose="02040503050406030204" pitchFamily="18" charset="0"/>
              </a:rPr>
            </a:b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a:p>
            <a:pPr>
              <a:spcBef>
                <a:spcPts val="900"/>
              </a:spcBef>
            </a:pPr>
            <a:r>
              <a:rPr lang="en-US" dirty="0">
                <a:latin typeface="Montserrat" pitchFamily="2" charset="77"/>
              </a:rPr>
              <a:t>We will work toward these goals by exploring and discussing theoretical and empirical literature on play, as well as examples of play from real classrooms. </a:t>
            </a:r>
            <a:endParaRPr lang="en-DK" dirty="0">
              <a:latin typeface="Montserrat" pitchFamily="2" charset="77"/>
            </a:endParaRPr>
          </a:p>
          <a:p>
            <a:pPr lvl="0" eaLnBrk="0" fontAlgn="base" hangingPunct="0">
              <a:spcBef>
                <a:spcPct val="0"/>
              </a:spcBef>
              <a:spcAft>
                <a:spcPct val="0"/>
              </a:spcAft>
            </a:pPr>
            <a:endParaRPr lang="en-US" altLang="en-DK" dirty="0">
              <a:latin typeface="Montserrat" pitchFamily="2" charset="77"/>
            </a:endParaRPr>
          </a:p>
        </p:txBody>
      </p:sp>
      <p:sp>
        <p:nvSpPr>
          <p:cNvPr id="24" name="Rectangle 23">
            <a:extLst>
              <a:ext uri="{FF2B5EF4-FFF2-40B4-BE49-F238E27FC236}">
                <a16:creationId xmlns:a16="http://schemas.microsoft.com/office/drawing/2014/main" id="{7E1E3ADC-DBB8-C14B-B32E-40F2924AAC51}"/>
              </a:ext>
            </a:extLst>
          </p:cNvPr>
          <p:cNvSpPr/>
          <p:nvPr/>
        </p:nvSpPr>
        <p:spPr>
          <a:xfrm>
            <a:off x="1874988" y="1897811"/>
            <a:ext cx="8304005" cy="3519618"/>
          </a:xfrm>
          <a:prstGeom prst="rect">
            <a:avLst/>
          </a:prstGeom>
        </p:spPr>
        <p:txBody>
          <a:bodyPr wrap="square" numCol="2">
            <a:spAutoFit/>
          </a:bodyPr>
          <a:lstStyle/>
          <a:p>
            <a:pPr marL="557213" lvl="1" indent="-214313">
              <a:spcAft>
                <a:spcPts val="900"/>
              </a:spcAft>
              <a:buFont typeface="Wingdings" pitchFamily="2" charset="2"/>
              <a:buChar char="q"/>
            </a:pPr>
            <a:r>
              <a:rPr lang="en-US" dirty="0">
                <a:latin typeface="Montserrat" pitchFamily="2" charset="77"/>
              </a:rPr>
              <a:t>WHY play is a core resource for learning</a:t>
            </a:r>
            <a:endParaRPr lang="en-DK" dirty="0">
              <a:latin typeface="Montserrat" pitchFamily="2" charset="77"/>
            </a:endParaRPr>
          </a:p>
          <a:p>
            <a:pPr marL="557213" lvl="1" indent="-214313">
              <a:spcAft>
                <a:spcPts val="900"/>
              </a:spcAft>
              <a:buFont typeface="Wingdings" pitchFamily="2" charset="2"/>
              <a:buChar char="q"/>
            </a:pPr>
            <a:r>
              <a:rPr lang="en-US" dirty="0">
                <a:latin typeface="Montserrat" pitchFamily="2" charset="77"/>
              </a:rPr>
              <a:t>WHAT play looks and feels like in different cultural contexts</a:t>
            </a:r>
            <a:endParaRPr lang="en-DK" dirty="0">
              <a:latin typeface="Montserrat" pitchFamily="2" charset="77"/>
            </a:endParaRPr>
          </a:p>
          <a:p>
            <a:pPr marL="557213" lvl="1" indent="-214313">
              <a:spcAft>
                <a:spcPts val="900"/>
              </a:spcAft>
              <a:buFont typeface="Wingdings" pitchFamily="2" charset="2"/>
              <a:buChar char="q"/>
            </a:pPr>
            <a:r>
              <a:rPr lang="en-US" dirty="0">
                <a:latin typeface="Montserrat" pitchFamily="2" charset="77"/>
              </a:rPr>
              <a:t>HOW educators can promote play and playful learning in schools, including practices and strategies for teaching and assessing learning through play</a:t>
            </a:r>
          </a:p>
          <a:p>
            <a:pPr lvl="1">
              <a:spcAft>
                <a:spcPts val="900"/>
              </a:spcAft>
            </a:pPr>
            <a:endParaRPr lang="en-US" dirty="0">
              <a:latin typeface="Montserrat" pitchFamily="2" charset="77"/>
            </a:endParaRPr>
          </a:p>
          <a:p>
            <a:pPr marL="557213" lvl="1" indent="-214313">
              <a:spcAft>
                <a:spcPts val="900"/>
              </a:spcAft>
              <a:buFont typeface="Wingdings" pitchFamily="2" charset="2"/>
              <a:buChar char="q"/>
            </a:pPr>
            <a:endParaRPr lang="en-DK" dirty="0">
              <a:latin typeface="Montserrat" pitchFamily="2" charset="77"/>
            </a:endParaRPr>
          </a:p>
          <a:p>
            <a:pPr marL="557213" lvl="1" indent="-214313">
              <a:spcAft>
                <a:spcPts val="900"/>
              </a:spcAft>
              <a:buFont typeface="Wingdings" pitchFamily="2" charset="2"/>
              <a:buChar char="q"/>
            </a:pPr>
            <a:r>
              <a:rPr lang="en-US" dirty="0">
                <a:latin typeface="Montserrat" pitchFamily="2" charset="77"/>
              </a:rPr>
              <a:t>to understand and address social justice and equity issues associated with learning through play through teacher research and equity-centered teaching</a:t>
            </a:r>
            <a:endParaRPr lang="en-DK" dirty="0">
              <a:latin typeface="Montserrat" pitchFamily="2" charset="77"/>
            </a:endParaRPr>
          </a:p>
          <a:p>
            <a:pPr marL="557213" lvl="1" indent="-214313">
              <a:spcAft>
                <a:spcPts val="900"/>
              </a:spcAft>
              <a:buFont typeface="Wingdings" pitchFamily="2" charset="2"/>
              <a:buChar char="q"/>
            </a:pPr>
            <a:r>
              <a:rPr lang="en-US" dirty="0">
                <a:latin typeface="Montserrat" pitchFamily="2" charset="77"/>
              </a:rPr>
              <a:t>to advocate for play as critical to children’s development and learning in schools</a:t>
            </a:r>
            <a:endParaRPr lang="en-DK" dirty="0">
              <a:latin typeface="Montserrat" pitchFamily="2" charset="77"/>
            </a:endParaRPr>
          </a:p>
        </p:txBody>
      </p:sp>
    </p:spTree>
    <p:extLst>
      <p:ext uri="{BB962C8B-B14F-4D97-AF65-F5344CB8AC3E}">
        <p14:creationId xmlns:p14="http://schemas.microsoft.com/office/powerpoint/2010/main" val="1410509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“Because play is spontaneous, fluid, and infinitely malleable, it can accommodate many cultural themes.  Moreover, it has the potential to break down the distinctions between insiders and outsiders, to equalize relationships, and encourage children to risk playing new roles.”</a:t>
            </a:r>
          </a:p>
          <a:p>
            <a:pPr marL="0" indent="0" algn="r">
              <a:buNone/>
            </a:pPr>
            <a:endParaRPr lang="en-US" sz="2400" dirty="0"/>
          </a:p>
          <a:p>
            <a:pPr marL="0" indent="0" algn="r">
              <a:buNone/>
            </a:pPr>
            <a:r>
              <a:rPr lang="en-US" sz="2400" dirty="0"/>
              <a:t>Ramsey (2015), p.278</a:t>
            </a:r>
          </a:p>
        </p:txBody>
      </p:sp>
    </p:spTree>
    <p:extLst>
      <p:ext uri="{BB962C8B-B14F-4D97-AF65-F5344CB8AC3E}">
        <p14:creationId xmlns:p14="http://schemas.microsoft.com/office/powerpoint/2010/main" val="4109526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“Although play cannot change the external realities of children’s lives, it can be a vehicle for exploring and enjoying differences and similarities and for creating and seeing the possibilities of a more just world where everyone is an equally valued participant.”</a:t>
            </a:r>
          </a:p>
          <a:p>
            <a:pPr marL="0" indent="0">
              <a:buNone/>
            </a:pPr>
            <a:endParaRPr lang="en-US" dirty="0"/>
          </a:p>
          <a:p>
            <a:pPr marL="0" indent="0" algn="r">
              <a:buNone/>
            </a:pPr>
            <a:r>
              <a:rPr lang="en-US" sz="2400" dirty="0"/>
              <a:t>Ramsey (2015), p.278</a:t>
            </a:r>
          </a:p>
          <a:p>
            <a:pPr marL="0" indent="0">
              <a:buNone/>
            </a:pPr>
            <a:endParaRPr lang="en-US" dirty="0"/>
          </a:p>
        </p:txBody>
      </p:sp>
    </p:spTree>
    <p:extLst>
      <p:ext uri="{BB962C8B-B14F-4D97-AF65-F5344CB8AC3E}">
        <p14:creationId xmlns:p14="http://schemas.microsoft.com/office/powerpoint/2010/main" val="11964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3-2-1 Feedback</a:t>
            </a:r>
          </a:p>
        </p:txBody>
      </p:sp>
      <p:sp>
        <p:nvSpPr>
          <p:cNvPr id="3" name="Content Placeholder 2"/>
          <p:cNvSpPr>
            <a:spLocks noGrp="1"/>
          </p:cNvSpPr>
          <p:nvPr>
            <p:ph idx="1"/>
          </p:nvPr>
        </p:nvSpPr>
        <p:spPr>
          <a:solidFill>
            <a:schemeClr val="accent6">
              <a:lumMod val="40000"/>
              <a:lumOff val="60000"/>
            </a:schemeClr>
          </a:solidFill>
        </p:spPr>
        <p:txBody>
          <a:bodyPr/>
          <a:lstStyle/>
          <a:p>
            <a:r>
              <a:rPr lang="en-US" dirty="0"/>
              <a:t>3 must have readings/activities for next time</a:t>
            </a:r>
          </a:p>
          <a:p>
            <a:endParaRPr lang="en-US" dirty="0"/>
          </a:p>
          <a:p>
            <a:r>
              <a:rPr lang="en-US" dirty="0"/>
              <a:t>2 things to change or drop</a:t>
            </a:r>
          </a:p>
          <a:p>
            <a:endParaRPr lang="en-US" dirty="0"/>
          </a:p>
          <a:p>
            <a:r>
              <a:rPr lang="en-US" dirty="0"/>
              <a:t>1 new idea to include</a:t>
            </a:r>
          </a:p>
          <a:p>
            <a:pPr marL="0" indent="0">
              <a:buNone/>
            </a:pPr>
            <a:endParaRPr lang="en-US" dirty="0"/>
          </a:p>
        </p:txBody>
      </p:sp>
    </p:spTree>
    <p:extLst>
      <p:ext uri="{BB962C8B-B14F-4D97-AF65-F5344CB8AC3E}">
        <p14:creationId xmlns:p14="http://schemas.microsoft.com/office/powerpoint/2010/main" val="1461670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739F5E6E4C5F4BB3E6FA07C9D2F146" ma:contentTypeVersion="16" ma:contentTypeDescription="Create a new document." ma:contentTypeScope="" ma:versionID="c7e6c9f7418dc038bfd6e7490423743d">
  <xsd:schema xmlns:xsd="http://www.w3.org/2001/XMLSchema" xmlns:xs="http://www.w3.org/2001/XMLSchema" xmlns:p="http://schemas.microsoft.com/office/2006/metadata/properties" xmlns:ns2="3c740ce1-474f-4fb6-aa3e-b262990714c5" xmlns:ns3="409053c0-fa1f-4e4a-b1c6-5ca7cf39c25b" targetNamespace="http://schemas.microsoft.com/office/2006/metadata/properties" ma:root="true" ma:fieldsID="cf64a083711a3f68e3388f5eb6b374dc" ns2:_="" ns3:_="">
    <xsd:import namespace="3c740ce1-474f-4fb6-aa3e-b262990714c5"/>
    <xsd:import namespace="409053c0-fa1f-4e4a-b1c6-5ca7cf39c25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740ce1-474f-4fb6-aa3e-b262990714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8107521-1385-498b-8889-bf2cd8dee38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9053c0-fa1f-4e4a-b1c6-5ca7cf39c25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1f1905f-def7-4ab6-84c9-3e2b9445c8b3}" ma:internalName="TaxCatchAll" ma:showField="CatchAllData" ma:web="409053c0-fa1f-4e4a-b1c6-5ca7cf39c2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09053c0-fa1f-4e4a-b1c6-5ca7cf39c25b" xsi:nil="true"/>
    <lcf76f155ced4ddcb4097134ff3c332f xmlns="3c740ce1-474f-4fb6-aa3e-b262990714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5D65DF9-7C73-4081-B2FC-E22A950ABEDE}">
  <ds:schemaRefs>
    <ds:schemaRef ds:uri="http://schemas.microsoft.com/sharepoint/v3/contenttype/forms"/>
  </ds:schemaRefs>
</ds:datastoreItem>
</file>

<file path=customXml/itemProps2.xml><?xml version="1.0" encoding="utf-8"?>
<ds:datastoreItem xmlns:ds="http://schemas.openxmlformats.org/officeDocument/2006/customXml" ds:itemID="{F0394475-3D42-40B9-8CB1-D7CBA1927C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740ce1-474f-4fb6-aa3e-b262990714c5"/>
    <ds:schemaRef ds:uri="409053c0-fa1f-4e4a-b1c6-5ca7cf39c2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E40178-1D51-4767-9519-ED41F59C92FC}">
  <ds:schemaRefs>
    <ds:schemaRef ds:uri="http://www.w3.org/XML/1998/namespace"/>
    <ds:schemaRef ds:uri="http://schemas.microsoft.com/office/infopath/2007/PartnerControls"/>
    <ds:schemaRef ds:uri="http://schemas.microsoft.com/office/2006/documentManagement/types"/>
    <ds:schemaRef ds:uri="409053c0-fa1f-4e4a-b1c6-5ca7cf39c25b"/>
    <ds:schemaRef ds:uri="http://purl.org/dc/elements/1.1/"/>
    <ds:schemaRef ds:uri="http://schemas.openxmlformats.org/package/2006/metadata/core-properties"/>
    <ds:schemaRef ds:uri="3c740ce1-474f-4fb6-aa3e-b262990714c5"/>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2827</TotalTime>
  <Words>575</Words>
  <Application>Microsoft Macintosh PowerPoint</Application>
  <PresentationFormat>Widescreen</PresentationFormat>
  <Paragraphs>65</Paragraphs>
  <Slides>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Cambria</vt:lpstr>
      <vt:lpstr>Montserrat</vt:lpstr>
      <vt:lpstr>Montserrat Medium</vt:lpstr>
      <vt:lpstr>Times New Roman</vt:lpstr>
      <vt:lpstr>Wingdings</vt:lpstr>
      <vt:lpstr>Office Theme</vt:lpstr>
      <vt:lpstr>Gallery Walk</vt:lpstr>
      <vt:lpstr>Connect</vt:lpstr>
      <vt:lpstr>Extend</vt:lpstr>
      <vt:lpstr>Try</vt:lpstr>
      <vt:lpstr>Course Objectives</vt:lpstr>
      <vt:lpstr>PowerPoint Presentation</vt:lpstr>
      <vt:lpstr>PowerPoint Presentation</vt:lpstr>
      <vt:lpstr>3-2-1 Feedback</vt:lpstr>
    </vt:vector>
  </TitlesOfParts>
  <Company>Boston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Play in Child Development</dc:title>
  <dc:creator>Megina Baker</dc:creator>
  <cp:lastModifiedBy>Riecken, Matthew Christ</cp:lastModifiedBy>
  <cp:revision>22</cp:revision>
  <dcterms:created xsi:type="dcterms:W3CDTF">2016-12-07T15:56:46Z</dcterms:created>
  <dcterms:modified xsi:type="dcterms:W3CDTF">2023-03-07T18:43:16Z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0x01010012739F5E6E4C5F4BB3E6FA07C9D2F146</vt:lpwstr>
  </property>
  <property fmtid="{D5CDD505-2E9C-101B-9397-08002B2CF9AE}" pid="3" name="MediaServiceImageTags">
    <vt:lpwstr/>
  </property>
</Properties>
</file>